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7" r:id="rId1"/>
  </p:sldMasterIdLst>
  <p:notesMasterIdLst>
    <p:notesMasterId r:id="rId24"/>
  </p:notesMasterIdLst>
  <p:sldIdLst>
    <p:sldId id="256" r:id="rId2"/>
    <p:sldId id="279" r:id="rId3"/>
    <p:sldId id="280" r:id="rId4"/>
    <p:sldId id="266" r:id="rId5"/>
    <p:sldId id="282" r:id="rId6"/>
    <p:sldId id="267" r:id="rId7"/>
    <p:sldId id="304" r:id="rId8"/>
    <p:sldId id="303" r:id="rId9"/>
    <p:sldId id="305" r:id="rId10"/>
    <p:sldId id="306" r:id="rId11"/>
    <p:sldId id="307" r:id="rId12"/>
    <p:sldId id="308" r:id="rId13"/>
    <p:sldId id="310" r:id="rId14"/>
    <p:sldId id="309" r:id="rId15"/>
    <p:sldId id="311" r:id="rId16"/>
    <p:sldId id="290" r:id="rId17"/>
    <p:sldId id="315" r:id="rId18"/>
    <p:sldId id="316" r:id="rId19"/>
    <p:sldId id="314" r:id="rId20"/>
    <p:sldId id="312" r:id="rId21"/>
    <p:sldId id="313"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FA3B4CD-95E9-419C-8B6F-3B939C010702}">
          <p14:sldIdLst>
            <p14:sldId id="256"/>
            <p14:sldId id="279"/>
            <p14:sldId id="280"/>
            <p14:sldId id="266"/>
            <p14:sldId id="282"/>
            <p14:sldId id="267"/>
            <p14:sldId id="304"/>
            <p14:sldId id="303"/>
            <p14:sldId id="305"/>
            <p14:sldId id="306"/>
            <p14:sldId id="307"/>
            <p14:sldId id="308"/>
            <p14:sldId id="310"/>
            <p14:sldId id="309"/>
            <p14:sldId id="311"/>
          </p14:sldIdLst>
        </p14:section>
        <p14:section name="Section sans titre" id="{534ECB0F-E841-4AF1-80DB-0FB2A90F7421}">
          <p14:sldIdLst>
            <p14:sldId id="290"/>
            <p14:sldId id="315"/>
            <p14:sldId id="316"/>
            <p14:sldId id="314"/>
            <p14:sldId id="312"/>
            <p14:sldId id="31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34" autoAdjust="0"/>
    <p:restoredTop sz="94660"/>
  </p:normalViewPr>
  <p:slideViewPr>
    <p:cSldViewPr snapToGrid="0">
      <p:cViewPr varScale="1">
        <p:scale>
          <a:sx n="88" d="100"/>
          <a:sy n="88" d="100"/>
        </p:scale>
        <p:origin x="384"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EC985-3E08-4C8D-BC9C-8B2FA0804563}" type="datetimeFigureOut">
              <a:rPr lang="fr-FR" smtClean="0"/>
              <a:t>27/06/2022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F9EEB-258C-4EE9-8E81-738F4D2ED4E9}" type="slidenum">
              <a:rPr lang="fr-FR" smtClean="0"/>
              <a:t>‹N°›</a:t>
            </a:fld>
            <a:endParaRPr lang="fr-FR"/>
          </a:p>
        </p:txBody>
      </p:sp>
    </p:spTree>
    <p:extLst>
      <p:ext uri="{BB962C8B-B14F-4D97-AF65-F5344CB8AC3E}">
        <p14:creationId xmlns:p14="http://schemas.microsoft.com/office/powerpoint/2010/main" val="146022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19F9EEB-258C-4EE9-8E81-738F4D2ED4E9}" type="slidenum">
              <a:rPr lang="fr-FR" smtClean="0"/>
              <a:t>22</a:t>
            </a:fld>
            <a:endParaRPr lang="fr-FR"/>
          </a:p>
        </p:txBody>
      </p:sp>
    </p:spTree>
    <p:extLst>
      <p:ext uri="{BB962C8B-B14F-4D97-AF65-F5344CB8AC3E}">
        <p14:creationId xmlns:p14="http://schemas.microsoft.com/office/powerpoint/2010/main" val="1980490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7074DEFC-7B9E-4E96-9058-5F567BC4D58A}"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72433205"/>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589DBB83-3A40-422F-AEFD-4E6E9883DE19}"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62562031"/>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22164141-7960-4E24-A862-63DA71B49B3A}"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52114198"/>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335D120A-9CF7-4175-ACD7-0957807559F1}"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004336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56DAD6B8-EAA3-42F2-833B-1151912E40E9}"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675912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6E99DBB4-3E8E-479D-BC01-54C891314AAE}"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8089148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3CCD06E-6823-4054-90B6-3BB0DC31C19E}"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dirty="0"/>
          </a:p>
        </p:txBody>
      </p:sp>
    </p:spTree>
    <p:extLst>
      <p:ext uri="{BB962C8B-B14F-4D97-AF65-F5344CB8AC3E}">
        <p14:creationId xmlns:p14="http://schemas.microsoft.com/office/powerpoint/2010/main" val="3992911705"/>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67068C94-ECDC-4CFB-8CDA-8FE769C5A771}"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00513580"/>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01A870B-D22A-4B87-844C-26434C488C2D}"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50250934"/>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66AEAE54-FF5C-476D-9869-0C3CDB205BBD}" type="datetime1">
              <a:rPr lang="en-US" smtClean="0"/>
              <a:t>6/27/2022</a:t>
            </a:fld>
            <a:endParaRPr lang="en-US" dirty="0"/>
          </a:p>
        </p:txBody>
      </p:sp>
      <p:sp>
        <p:nvSpPr>
          <p:cNvPr id="5" name="Footer Placeholder 4"/>
          <p:cNvSpPr>
            <a:spLocks noGrp="1"/>
          </p:cNvSpPr>
          <p:nvPr>
            <p:ph type="ftr" sz="quarter" idx="11"/>
          </p:nvPr>
        </p:nvSpPr>
        <p:spPr/>
        <p:txBody>
          <a:bodyPr/>
          <a:lstStyle/>
          <a:p>
            <a:r>
              <a:rPr lang="en-US" smtClean="0"/>
              <a:t>1</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73096695"/>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77B31F59-D691-4C42-8DC0-83AE928DEFBA}" type="datetime1">
              <a:rPr lang="en-US" smtClean="0"/>
              <a:t>6/27/2022</a:t>
            </a:fld>
            <a:endParaRPr lang="en-US" dirty="0"/>
          </a:p>
        </p:txBody>
      </p:sp>
      <p:sp>
        <p:nvSpPr>
          <p:cNvPr id="6" name="Footer Placeholder 5"/>
          <p:cNvSpPr>
            <a:spLocks noGrp="1"/>
          </p:cNvSpPr>
          <p:nvPr>
            <p:ph type="ftr" sz="quarter" idx="11"/>
          </p:nvPr>
        </p:nvSpPr>
        <p:spPr/>
        <p:txBody>
          <a:bodyPr/>
          <a:lstStyle/>
          <a:p>
            <a:r>
              <a:rPr lang="en-US" smtClean="0"/>
              <a:t>1</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a:t>
            </a:fld>
            <a:endParaRPr lang="en-US" dirty="0"/>
          </a:p>
        </p:txBody>
      </p:sp>
    </p:spTree>
    <p:extLst>
      <p:ext uri="{BB962C8B-B14F-4D97-AF65-F5344CB8AC3E}">
        <p14:creationId xmlns:p14="http://schemas.microsoft.com/office/powerpoint/2010/main" val="1347259157"/>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8EE7CC7D-68DA-464D-8A4C-5CC570E0A2B9}" type="datetime1">
              <a:rPr lang="en-US" smtClean="0"/>
              <a:t>6/27/2022</a:t>
            </a:fld>
            <a:endParaRPr lang="en-US" dirty="0"/>
          </a:p>
        </p:txBody>
      </p:sp>
      <p:sp>
        <p:nvSpPr>
          <p:cNvPr id="8" name="Footer Placeholder 7"/>
          <p:cNvSpPr>
            <a:spLocks noGrp="1"/>
          </p:cNvSpPr>
          <p:nvPr>
            <p:ph type="ftr" sz="quarter" idx="11"/>
          </p:nvPr>
        </p:nvSpPr>
        <p:spPr/>
        <p:txBody>
          <a:bodyPr/>
          <a:lstStyle/>
          <a:p>
            <a:r>
              <a:rPr lang="en-US" smtClean="0"/>
              <a:t>1</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90269416"/>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84789395-B569-4EE4-864F-B7316B19FFA8}" type="datetime1">
              <a:rPr lang="en-US" smtClean="0"/>
              <a:t>6/27/2022</a:t>
            </a:fld>
            <a:endParaRPr lang="en-US" dirty="0"/>
          </a:p>
        </p:txBody>
      </p:sp>
      <p:sp>
        <p:nvSpPr>
          <p:cNvPr id="4" name="Footer Placeholder 3"/>
          <p:cNvSpPr>
            <a:spLocks noGrp="1"/>
          </p:cNvSpPr>
          <p:nvPr>
            <p:ph type="ftr" sz="quarter" idx="11"/>
          </p:nvPr>
        </p:nvSpPr>
        <p:spPr/>
        <p:txBody>
          <a:bodyPr/>
          <a:lstStyle/>
          <a:p>
            <a:r>
              <a:rPr lang="en-US" smtClean="0"/>
              <a:t>1</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23918559"/>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459410-2005-49B7-84EE-3C022226C185}" type="datetime1">
              <a:rPr lang="en-US" smtClean="0"/>
              <a:t>6/27/2022</a:t>
            </a:fld>
            <a:endParaRPr lang="en-US" dirty="0"/>
          </a:p>
        </p:txBody>
      </p:sp>
      <p:sp>
        <p:nvSpPr>
          <p:cNvPr id="3" name="Footer Placeholder 2"/>
          <p:cNvSpPr>
            <a:spLocks noGrp="1"/>
          </p:cNvSpPr>
          <p:nvPr>
            <p:ph type="ftr" sz="quarter" idx="11"/>
          </p:nvPr>
        </p:nvSpPr>
        <p:spPr/>
        <p:txBody>
          <a:bodyPr/>
          <a:lstStyle/>
          <a:p>
            <a:r>
              <a:rPr lang="en-US" smtClean="0"/>
              <a:t>1</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91198690"/>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900D922-6A7C-4037-9602-B58C87BAEE15}" type="datetime1">
              <a:rPr lang="en-US" smtClean="0"/>
              <a:t>6/27/2022</a:t>
            </a:fld>
            <a:endParaRPr lang="en-US" dirty="0"/>
          </a:p>
        </p:txBody>
      </p:sp>
      <p:sp>
        <p:nvSpPr>
          <p:cNvPr id="6" name="Footer Placeholder 5"/>
          <p:cNvSpPr>
            <a:spLocks noGrp="1"/>
          </p:cNvSpPr>
          <p:nvPr>
            <p:ph type="ftr" sz="quarter" idx="11"/>
          </p:nvPr>
        </p:nvSpPr>
        <p:spPr/>
        <p:txBody>
          <a:bodyPr/>
          <a:lstStyle/>
          <a:p>
            <a:r>
              <a:rPr lang="en-US" smtClean="0"/>
              <a:t>1</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1561827829"/>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6" name="Footer Placeholder 5"/>
          <p:cNvSpPr>
            <a:spLocks noGrp="1"/>
          </p:cNvSpPr>
          <p:nvPr>
            <p:ph type="ftr" sz="quarter" idx="11"/>
          </p:nvPr>
        </p:nvSpPr>
        <p:spPr/>
        <p:txBody>
          <a:bodyPr/>
          <a:lstStyle/>
          <a:p>
            <a:r>
              <a:rPr lang="en-US" smtClean="0"/>
              <a:t>1</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
        <p:nvSpPr>
          <p:cNvPr id="5" name="Date Placeholder 4"/>
          <p:cNvSpPr>
            <a:spLocks noGrp="1"/>
          </p:cNvSpPr>
          <p:nvPr>
            <p:ph type="dt" sz="half" idx="10"/>
          </p:nvPr>
        </p:nvSpPr>
        <p:spPr/>
        <p:txBody>
          <a:bodyPr/>
          <a:lstStyle/>
          <a:p>
            <a:fld id="{D52B9549-BE95-4A93-9D39-9956B0D3D6B9}" type="datetime1">
              <a:rPr lang="en-US" smtClean="0"/>
              <a:t>6/27/2022</a:t>
            </a:fld>
            <a:endParaRPr lang="en-US" dirty="0"/>
          </a:p>
        </p:txBody>
      </p:sp>
    </p:spTree>
    <p:extLst>
      <p:ext uri="{BB962C8B-B14F-4D97-AF65-F5344CB8AC3E}">
        <p14:creationId xmlns:p14="http://schemas.microsoft.com/office/powerpoint/2010/main" val="4210524865"/>
      </p:ext>
    </p:extLst>
  </p:cSld>
  <p:clrMapOvr>
    <a:masterClrMapping/>
  </p:clrMapOvr>
  <p:transition spd="slow">
    <p:push dir="u"/>
    <p:sndAc>
      <p:stSnd>
        <p:snd r:embed="rId1" name="drumroll.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06B1C3-3137-44F6-A02F-7F03074757E8}" type="datetime1">
              <a:rPr lang="en-US" smtClean="0"/>
              <a:t>6/27/2022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1</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81549688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ransition spd="slow">
    <p:push dir="u"/>
    <p:sndAc>
      <p:stSnd>
        <p:snd r:embed="rId18" name="drumroll.wav"/>
      </p:stSnd>
    </p:sndAc>
  </p:transition>
  <p:timing>
    <p:tnLst>
      <p:par>
        <p:cTn id="1" dur="indefinite" restart="never" nodeType="tmRoot"/>
      </p:par>
    </p:tnLst>
  </p:timing>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audio" Target="../media/audio2.wav"/><Relationship Id="rId3" Type="http://schemas.openxmlformats.org/officeDocument/2006/relationships/audio" Target="../media/audio2.wav"/><Relationship Id="rId7"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jpeg"/><Relationship Id="rId5" Type="http://schemas.openxmlformats.org/officeDocument/2006/relationships/image" Target="../media/image2.wmf"/><Relationship Id="rId10" Type="http://schemas.openxmlformats.org/officeDocument/2006/relationships/image" Target="../media/image7.jpeg"/><Relationship Id="rId4" Type="http://schemas.openxmlformats.org/officeDocument/2006/relationships/image" Target="../media/image1.jpg"/><Relationship Id="rId9"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wmf"/></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wmf"/><Relationship Id="rId9" Type="http://schemas.openxmlformats.org/officeDocument/2006/relationships/image" Target="../media/image30.jpg"/></Relationships>
</file>

<file path=ppt/slides/_rels/slide1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jpg"/><Relationship Id="rId7" Type="http://schemas.openxmlformats.org/officeDocument/2006/relationships/image" Target="../media/image31.jp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wmf"/><Relationship Id="rId9" Type="http://schemas.openxmlformats.org/officeDocument/2006/relationships/image" Target="../media/image8.jpe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wmf"/><Relationship Id="rId5" Type="http://schemas.openxmlformats.org/officeDocument/2006/relationships/image" Target="../media/image7.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wmf"/><Relationship Id="rId5" Type="http://schemas.openxmlformats.org/officeDocument/2006/relationships/image" Target="../media/image7.jpeg"/><Relationship Id="rId4" Type="http://schemas.openxmlformats.org/officeDocument/2006/relationships/image" Target="../media/image3.png"/><Relationship Id="rId9" Type="http://schemas.openxmlformats.org/officeDocument/2006/relationships/image" Target="../media/image28.jpg"/></Relationships>
</file>

<file path=ppt/slides/_rels/slide1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wmf"/><Relationship Id="rId5" Type="http://schemas.openxmlformats.org/officeDocument/2006/relationships/image" Target="../media/image7.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wmf"/></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7.jpeg"/><Relationship Id="rId12" Type="http://schemas.microsoft.com/office/2007/relationships/hdphoto" Target="../media/hdphoto6.wdp"/><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jpe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jpg"/><Relationship Id="rId4" Type="http://schemas.openxmlformats.org/officeDocument/2006/relationships/image" Target="../media/image2.wmf"/><Relationship Id="rId9" Type="http://schemas.microsoft.com/office/2007/relationships/hdphoto" Target="../media/hdphoto5.wdp"/></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9.wdp"/><Relationship Id="rId3" Type="http://schemas.openxmlformats.org/officeDocument/2006/relationships/image" Target="../media/image1.jpg"/><Relationship Id="rId7" Type="http://schemas.openxmlformats.org/officeDocument/2006/relationships/image" Target="../media/image7.jpeg"/><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8.jpeg"/><Relationship Id="rId11" Type="http://schemas.microsoft.com/office/2007/relationships/hdphoto" Target="../media/hdphoto8.wdp"/><Relationship Id="rId5" Type="http://schemas.openxmlformats.org/officeDocument/2006/relationships/image" Target="../media/image3.png"/><Relationship Id="rId10" Type="http://schemas.openxmlformats.org/officeDocument/2006/relationships/image" Target="../media/image39.png"/><Relationship Id="rId4" Type="http://schemas.openxmlformats.org/officeDocument/2006/relationships/image" Target="../media/image2.wmf"/><Relationship Id="rId9"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audio1.wav"/><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image" Target="../media/image1.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wmf"/></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wmf"/></Relationships>
</file>

<file path=ppt/slides/_rels/slide2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wmf"/><Relationship Id="rId5" Type="http://schemas.openxmlformats.org/officeDocument/2006/relationships/image" Target="../media/image1.jpg"/><Relationship Id="rId15" Type="http://schemas.openxmlformats.org/officeDocument/2006/relationships/audio" Target="../media/audio2.wav"/><Relationship Id="rId4" Type="http://schemas.openxmlformats.org/officeDocument/2006/relationships/audio" Target="../media/audio2.wav"/><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audio1.wav"/><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image" Target="../media/image1.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2.png"/><Relationship Id="rId12"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wmf"/><Relationship Id="rId10" Type="http://schemas.microsoft.com/office/2007/relationships/hdphoto" Target="../media/hdphoto2.wdp"/><Relationship Id="rId4" Type="http://schemas.openxmlformats.org/officeDocument/2006/relationships/image" Target="../media/image11.jpeg"/><Relationship Id="rId9" Type="http://schemas.openxmlformats.org/officeDocument/2006/relationships/image" Target="../media/image13.png"/><Relationship Id="rId14"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png"/><Relationship Id="rId11" Type="http://schemas.openxmlformats.org/officeDocument/2006/relationships/image" Target="../media/image19.jpg"/><Relationship Id="rId5" Type="http://schemas.openxmlformats.org/officeDocument/2006/relationships/image" Target="../media/image2.wmf"/><Relationship Id="rId10" Type="http://schemas.openxmlformats.org/officeDocument/2006/relationships/image" Target="../media/image18.jpg"/><Relationship Id="rId4" Type="http://schemas.openxmlformats.org/officeDocument/2006/relationships/image" Target="../media/image11.jpeg"/><Relationship Id="rId9" Type="http://schemas.openxmlformats.org/officeDocument/2006/relationships/image" Target="../media/image17.jp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23.jpg"/><Relationship Id="rId4" Type="http://schemas.openxmlformats.org/officeDocument/2006/relationships/image" Target="../media/image2.wmf"/><Relationship Id="rId9"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wmf"/><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jpeg"/><Relationship Id="rId11" Type="http://schemas.openxmlformats.org/officeDocument/2006/relationships/image" Target="../media/image4.jpg"/><Relationship Id="rId5" Type="http://schemas.openxmlformats.org/officeDocument/2006/relationships/image" Target="../media/image3.png"/><Relationship Id="rId10" Type="http://schemas.openxmlformats.org/officeDocument/2006/relationships/image" Target="../media/image28.jpg"/><Relationship Id="rId4" Type="http://schemas.openxmlformats.org/officeDocument/2006/relationships/image" Target="../media/image2.wmf"/><Relationship Id="rId9"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jp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wmf"/></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10482941" y="5486400"/>
            <a:ext cx="951015" cy="1012371"/>
          </a:xfrm>
          <a:prstGeom prst="rect">
            <a:avLst/>
          </a:prstGeom>
        </p:spPr>
      </p:pic>
      <p:sp>
        <p:nvSpPr>
          <p:cNvPr id="2" name="Espace réservé du pied de page 1"/>
          <p:cNvSpPr>
            <a:spLocks noGrp="1"/>
          </p:cNvSpPr>
          <p:nvPr>
            <p:ph type="ftr" sz="quarter" idx="11"/>
          </p:nvPr>
        </p:nvSpPr>
        <p:spPr/>
        <p:txBody>
          <a:bodyPr/>
          <a:lstStyle/>
          <a:p>
            <a:r>
              <a:rPr lang="en-US" smtClean="0"/>
              <a:t>1</a:t>
            </a:r>
            <a:endParaRPr lang="en-US"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10" name="Image 9"/>
          <p:cNvPicPr/>
          <p:nvPr/>
        </p:nvPicPr>
        <p:blipFill>
          <a:blip r:embed="rId5">
            <a:extLst>
              <a:ext uri="{28A0092B-C50C-407E-A947-70E740481C1C}">
                <a14:useLocalDpi xmlns:a14="http://schemas.microsoft.com/office/drawing/2010/main" val="0"/>
              </a:ext>
            </a:extLst>
          </a:blip>
          <a:srcRect/>
          <a:stretch>
            <a:fillRect/>
          </a:stretch>
        </p:blipFill>
        <p:spPr bwMode="auto">
          <a:xfrm>
            <a:off x="4330268" y="5769565"/>
            <a:ext cx="1533525" cy="838200"/>
          </a:xfrm>
          <a:prstGeom prst="rect">
            <a:avLst/>
          </a:prstGeom>
          <a:noFill/>
          <a:ln>
            <a:noFill/>
          </a:ln>
        </p:spPr>
      </p:pic>
      <p:pic>
        <p:nvPicPr>
          <p:cNvPr id="11" name="Image 10"/>
          <p:cNvPicPr/>
          <p:nvPr/>
        </p:nvPicPr>
        <p:blipFill rotWithShape="1">
          <a:blip r:embed="rId6" cstate="print">
            <a:extLst>
              <a:ext uri="{28A0092B-C50C-407E-A947-70E740481C1C}">
                <a14:useLocalDpi xmlns:a14="http://schemas.microsoft.com/office/drawing/2010/main" val="0"/>
              </a:ext>
            </a:extLst>
          </a:blip>
          <a:srcRect l="1" t="23446" r="-1078" b="23463"/>
          <a:stretch/>
        </p:blipFill>
        <p:spPr bwMode="auto">
          <a:xfrm>
            <a:off x="6139147" y="5816157"/>
            <a:ext cx="1580223" cy="724829"/>
          </a:xfrm>
          <a:prstGeom prst="rect">
            <a:avLst/>
          </a:prstGeom>
          <a:noFill/>
          <a:ln>
            <a:noFill/>
          </a:ln>
        </p:spPr>
      </p:pic>
      <p:sp>
        <p:nvSpPr>
          <p:cNvPr id="17" name="Rectangle 16"/>
          <p:cNvSpPr/>
          <p:nvPr/>
        </p:nvSpPr>
        <p:spPr>
          <a:xfrm>
            <a:off x="3457731" y="4049725"/>
            <a:ext cx="6428491" cy="1323439"/>
          </a:xfrm>
          <a:prstGeom prst="rect">
            <a:avLst/>
          </a:prstGeom>
        </p:spPr>
        <p:txBody>
          <a:bodyPr wrap="none">
            <a:spAutoFit/>
          </a:bodyPr>
          <a:lstStyle/>
          <a:p>
            <a:r>
              <a:rPr lang="fr-FR" sz="80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COSMETIQUES</a:t>
            </a:r>
            <a:endParaRPr lang="fr-FR" sz="8000" dirty="0">
              <a:solidFill>
                <a:srgbClr val="FF0000"/>
              </a:solidFill>
            </a:endParaRPr>
          </a:p>
        </p:txBody>
      </p:sp>
      <p:pic>
        <p:nvPicPr>
          <p:cNvPr id="6" name="Image 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635" y="2353741"/>
            <a:ext cx="2572560" cy="3858841"/>
          </a:xfrm>
          <a:prstGeom prst="rect">
            <a:avLst/>
          </a:prstGeom>
        </p:spPr>
      </p:pic>
      <p:pic>
        <p:nvPicPr>
          <p:cNvPr id="8" name="Image 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5941" y="1347072"/>
            <a:ext cx="1841228" cy="3092576"/>
          </a:xfrm>
          <a:prstGeom prst="rect">
            <a:avLst/>
          </a:prstGeom>
        </p:spPr>
      </p:pic>
      <p:pic>
        <p:nvPicPr>
          <p:cNvPr id="9" name="Image 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6784" y="1946366"/>
            <a:ext cx="2360023" cy="3540034"/>
          </a:xfrm>
          <a:prstGeom prst="rect">
            <a:avLst/>
          </a:prstGeom>
        </p:spPr>
      </p:pic>
      <p:pic>
        <p:nvPicPr>
          <p:cNvPr id="3" name="Picture 2" descr="logo_EGD"/>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0817" y="5783774"/>
            <a:ext cx="1497432" cy="737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7" name="Picture 3" descr="received_1938179296257508"/>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99026" y="119378"/>
            <a:ext cx="3561805" cy="14210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2" name="Rectangle 11"/>
          <p:cNvSpPr/>
          <p:nvPr/>
        </p:nvSpPr>
        <p:spPr>
          <a:xfrm>
            <a:off x="3797613" y="2695626"/>
            <a:ext cx="5649171" cy="1323439"/>
          </a:xfrm>
          <a:prstGeom prst="rect">
            <a:avLst/>
          </a:prstGeom>
        </p:spPr>
        <p:txBody>
          <a:bodyPr wrap="square">
            <a:spAutoFit/>
          </a:bodyPr>
          <a:lstStyle/>
          <a:p>
            <a:pPr algn="ctr"/>
            <a:r>
              <a:rPr lang="fr-FR" sz="4000" b="1" dirty="0" smtClean="0">
                <a:latin typeface="Calibri" panose="020F0502020204030204" pitchFamily="34" charset="0"/>
                <a:ea typeface="Calibri" panose="020F0502020204030204" pitchFamily="34" charset="0"/>
                <a:cs typeface="Times New Roman" panose="02020603050405020304" pitchFamily="18" charset="0"/>
              </a:rPr>
              <a:t>PRODUCTION  </a:t>
            </a:r>
            <a:r>
              <a:rPr lang="fr-FR" sz="4000" b="1" dirty="0">
                <a:latin typeface="Calibri" panose="020F0502020204030204" pitchFamily="34" charset="0"/>
                <a:ea typeface="Calibri" panose="020F0502020204030204" pitchFamily="34" charset="0"/>
                <a:cs typeface="Times New Roman" panose="02020603050405020304" pitchFamily="18" charset="0"/>
              </a:rPr>
              <a:t>ET VENTE </a:t>
            </a:r>
            <a:r>
              <a:rPr lang="fr-FR" sz="4000" b="1" dirty="0" smtClean="0">
                <a:latin typeface="Calibri" panose="020F0502020204030204" pitchFamily="34" charset="0"/>
                <a:ea typeface="Calibri" panose="020F0502020204030204" pitchFamily="34" charset="0"/>
                <a:cs typeface="Times New Roman" panose="02020603050405020304" pitchFamily="18" charset="0"/>
              </a:rPr>
              <a:t>DE PRODUITS  </a:t>
            </a:r>
            <a:endParaRPr lang="fr-FR" sz="4000" dirty="0"/>
          </a:p>
        </p:txBody>
      </p:sp>
    </p:spTree>
    <p:custDataLst>
      <p:tags r:id="rId1"/>
    </p:custDataLst>
    <p:extLst>
      <p:ext uri="{BB962C8B-B14F-4D97-AF65-F5344CB8AC3E}">
        <p14:creationId xmlns:p14="http://schemas.microsoft.com/office/powerpoint/2010/main" val="3451568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advTm="15631">
        <p15:prstTrans prst="curtains"/>
        <p:sndAc>
          <p:stSnd>
            <p:snd r:embed="rId3" name="chimes.wav"/>
          </p:stSnd>
        </p:sndAc>
      </p:transition>
    </mc:Choice>
    <mc:Fallback xmlns="">
      <p:transition spd="slow" advTm="15631">
        <p:fade/>
        <p:sndAc>
          <p:stSnd>
            <p:snd r:embed="rId13" name="chimes.wav"/>
          </p:stSnd>
        </p:sndAc>
      </p:transition>
    </mc:Fallback>
  </mc:AlternateContent>
  <p:timing>
    <p:tnLst>
      <p:par>
        <p:cTn id="1" dur="indefinite" restart="never" nodeType="tmRoot"/>
      </p:par>
    </p:tnLst>
  </p:timing>
  <p:extLst mod="1">
    <p:ext uri="{E180D4A7-C9FB-4DFB-919C-405C955672EB}">
      <p14:showEvtLst xmlns:p14="http://schemas.microsoft.com/office/powerpoint/2010/main">
        <p14:playEvt time="11362"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792250"/>
            <a:ext cx="629388" cy="669993"/>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3537275" y="5965869"/>
            <a:ext cx="1187125" cy="440618"/>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1011" y="5935815"/>
            <a:ext cx="1313936" cy="41398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4002" y="5792250"/>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615553" y="73238"/>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6" name="Rectangle 3"/>
          <p:cNvSpPr>
            <a:spLocks noChangeArrowheads="1"/>
          </p:cNvSpPr>
          <p:nvPr/>
        </p:nvSpPr>
        <p:spPr bwMode="auto">
          <a:xfrm>
            <a:off x="2678329" y="1508339"/>
            <a:ext cx="896608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POMMADE DE CHEVEUX EREL</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cette pommade lutte efficacement contre les pellicules</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 chute des cheveux (calvitie) les cassures de cheveux, les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mangeaisons du cuir chevelu, les cheveux ont perdu leurs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clats.  </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 peut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utiliser comme entretient sur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ls</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ches, les perruques, les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dreads</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les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waves</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est produit </a:t>
            </a: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100%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naturelles qui prot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 et empêche la calvitie.</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pommade de cheveux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Erel</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nourrit, prot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 fait briller les cheveux. Tout homme et femme peuvent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utiliser.</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Elle est donc faite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base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coco, beurre de karit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vitamine E Alo</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Vera, Vaseline Blanche, Fragrance. </a:t>
            </a:r>
          </a:p>
          <a:p>
            <a:pPr lvl="0" algn="just" defTabSz="914400" eaLnBrk="0" fontAlgn="base" hangingPunct="0">
              <a:spcBef>
                <a:spcPct val="0"/>
              </a:spcBef>
              <a:spcAft>
                <a:spcPct val="0"/>
              </a:spcAft>
            </a:pPr>
            <a:r>
              <a:rPr lang="fr-FR" altLang="fr-FR" sz="2200" dirty="0">
                <a:latin typeface="Times New Roman" panose="02020603050405020304" pitchFamily="18" charset="0"/>
                <a:cs typeface="Times New Roman" panose="02020603050405020304" pitchFamily="18" charset="0"/>
              </a:rPr>
              <a:t>Elle est très efficace pour stimuler la repousse des cheveux et traiter les cheveux abimés.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2200" b="0" i="0" u="none" strike="noStrike" cap="none" normalizeH="0" baseline="0" dirty="0" smtClean="0">
              <a:ln>
                <a:noFill/>
              </a:ln>
              <a:solidFill>
                <a:schemeClr val="tx1"/>
              </a:solidFill>
              <a:effectLst/>
              <a:latin typeface="Arial" panose="020B0604020202020204" pitchFamily="34" charset="0"/>
            </a:endParaRPr>
          </a:p>
        </p:txBody>
      </p:sp>
      <p:pic>
        <p:nvPicPr>
          <p:cNvPr id="7" name="Image 6"/>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153" y="1504932"/>
            <a:ext cx="2454176" cy="2691393"/>
          </a:xfrm>
          <a:prstGeom prst="rect">
            <a:avLst/>
          </a:prstGeom>
        </p:spPr>
      </p:pic>
      <p:sp>
        <p:nvSpPr>
          <p:cNvPr id="11" name="ZoneTexte 10"/>
          <p:cNvSpPr txBox="1"/>
          <p:nvPr/>
        </p:nvSpPr>
        <p:spPr>
          <a:xfrm>
            <a:off x="386450" y="4789714"/>
            <a:ext cx="2175652" cy="523220"/>
          </a:xfrm>
          <a:prstGeom prst="rect">
            <a:avLst/>
          </a:prstGeom>
          <a:noFill/>
        </p:spPr>
        <p:txBody>
          <a:bodyPr wrap="square" rtlCol="0">
            <a:spAutoFit/>
          </a:bodyPr>
          <a:lstStyle/>
          <a:p>
            <a:pPr algn="ctr"/>
            <a:r>
              <a:rPr lang="fr-FR" sz="2800" b="1" dirty="0" smtClean="0">
                <a:solidFill>
                  <a:srgbClr val="FF0000"/>
                </a:solidFill>
              </a:rPr>
              <a:t>500 FCFA</a:t>
            </a:r>
            <a:endParaRPr lang="fr-FR" sz="2800" b="1" dirty="0">
              <a:solidFill>
                <a:srgbClr val="FF0000"/>
              </a:solidFill>
            </a:endParaRPr>
          </a:p>
        </p:txBody>
      </p:sp>
      <p:sp>
        <p:nvSpPr>
          <p:cNvPr id="2" name="Flèche vers le bas 1"/>
          <p:cNvSpPr/>
          <p:nvPr/>
        </p:nvSpPr>
        <p:spPr>
          <a:xfrm>
            <a:off x="1285778" y="4196325"/>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211276078"/>
      </p:ext>
    </p:extLst>
  </p:cSld>
  <p:clrMapOvr>
    <a:masterClrMapping/>
  </p:clrMapOvr>
  <p:transition spd="slow" advTm="19493">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792250"/>
            <a:ext cx="629388" cy="669993"/>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4806219" y="5864647"/>
            <a:ext cx="1187125" cy="440618"/>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6177521" y="5891279"/>
            <a:ext cx="1313936" cy="41398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92825" y="5828828"/>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766368" y="163924"/>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8" name="Rectangle 3"/>
          <p:cNvSpPr>
            <a:spLocks noChangeArrowheads="1"/>
          </p:cNvSpPr>
          <p:nvPr/>
        </p:nvSpPr>
        <p:spPr bwMode="auto">
          <a:xfrm>
            <a:off x="3619108" y="1582768"/>
            <a:ext cx="759546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 SAVON EREL</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225g est un savon qui nettoie la peau en douceur et en profondeur jusqu'</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 3e couche. Il prot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 contre les odeurs corporelles ou irritations de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piderme. </a:t>
            </a:r>
            <a:endParaRPr kumimoji="0" lang="fr-FR" altLang="fr-FR" sz="800" b="0" i="0" u="none" strike="noStrike" cap="none" normalizeH="0" baseline="0" dirty="0" smtClean="0">
              <a:ln>
                <a:noFill/>
              </a:ln>
              <a:solidFill>
                <a:schemeClr val="tx1"/>
              </a:solidFill>
              <a:effectLst/>
            </a:endParaRPr>
          </a:p>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Ce savon aux huiles naturelles de carottes et s</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limine les taches, les phases, les boutons, les rides. Il permet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obtenir une peau propre, saine pur et claire. C</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est un savon de beaut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qui et anti bouton anti tache, anti phare, anti vergeture. </a:t>
            </a:r>
            <a:endParaRPr kumimoji="0" lang="fr-FR" altLang="fr-FR" sz="800" b="0" i="0" u="none" strike="noStrike" cap="none" normalizeH="0" baseline="0" dirty="0" smtClean="0">
              <a:ln>
                <a:noFill/>
              </a:ln>
              <a:solidFill>
                <a:schemeClr val="tx1"/>
              </a:solidFill>
              <a:effectLst/>
            </a:endParaRPr>
          </a:p>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Il est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base Vitamine A et 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carotte</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s</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acide de fruits collag</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coprah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hydroxyde de soude.</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072" y="535687"/>
            <a:ext cx="2639114" cy="2781308"/>
          </a:xfrm>
          <a:prstGeom prst="rect">
            <a:avLst/>
          </a:prstGeom>
        </p:spPr>
      </p:pic>
      <p:pic>
        <p:nvPicPr>
          <p:cNvPr id="10" name="Image 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881" y="2079933"/>
            <a:ext cx="2557281" cy="2830495"/>
          </a:xfrm>
          <a:prstGeom prst="rect">
            <a:avLst/>
          </a:prstGeom>
        </p:spPr>
      </p:pic>
      <p:sp>
        <p:nvSpPr>
          <p:cNvPr id="12" name="ZoneTexte 11"/>
          <p:cNvSpPr txBox="1"/>
          <p:nvPr/>
        </p:nvSpPr>
        <p:spPr>
          <a:xfrm>
            <a:off x="1158988" y="5665152"/>
            <a:ext cx="2175652" cy="523220"/>
          </a:xfrm>
          <a:prstGeom prst="rect">
            <a:avLst/>
          </a:prstGeom>
          <a:noFill/>
        </p:spPr>
        <p:txBody>
          <a:bodyPr wrap="square" rtlCol="0">
            <a:spAutoFit/>
          </a:bodyPr>
          <a:lstStyle/>
          <a:p>
            <a:pPr algn="ctr"/>
            <a:r>
              <a:rPr lang="fr-FR" sz="2800" b="1" dirty="0" smtClean="0">
                <a:solidFill>
                  <a:srgbClr val="FF0000"/>
                </a:solidFill>
              </a:rPr>
              <a:t>1 000 FCFA</a:t>
            </a:r>
            <a:endParaRPr lang="fr-FR" sz="2800" b="1" dirty="0">
              <a:solidFill>
                <a:srgbClr val="FF0000"/>
              </a:solidFill>
            </a:endParaRPr>
          </a:p>
        </p:txBody>
      </p:sp>
      <p:sp>
        <p:nvSpPr>
          <p:cNvPr id="13" name="Flèche vers le bas 12"/>
          <p:cNvSpPr/>
          <p:nvPr/>
        </p:nvSpPr>
        <p:spPr>
          <a:xfrm>
            <a:off x="2108405" y="4925696"/>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016196574"/>
      </p:ext>
    </p:extLst>
  </p:cSld>
  <p:clrMapOvr>
    <a:masterClrMapping/>
  </p:clrMapOvr>
  <p:transition spd="slow" advTm="19493">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dirty="0" smtClean="0"/>
              <a:t>1</a:t>
            </a:r>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8044" y="5955851"/>
            <a:ext cx="629388" cy="669993"/>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9528772" y="226221"/>
            <a:ext cx="1187125" cy="440618"/>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7445" y="6102173"/>
            <a:ext cx="1313936" cy="41398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4422" y="5941164"/>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6" name="Rectangle 2"/>
          <p:cNvSpPr>
            <a:spLocks noChangeArrowheads="1"/>
          </p:cNvSpPr>
          <p:nvPr/>
        </p:nvSpPr>
        <p:spPr bwMode="auto">
          <a:xfrm>
            <a:off x="2329614" y="776279"/>
            <a:ext cx="9477901"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Fait à base de vitamine A et E, d’huile de carotte, de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texapo</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 sel marin, de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dehyton</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comperlan</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bronidox</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fragrance, </a:t>
            </a:r>
            <a:r>
              <a:rPr kumimoji="0" lang="fr-FR" altLang="fr-FR" sz="22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 GEL DOUCHE DE BAIN EREL</a:t>
            </a:r>
            <a:r>
              <a:rPr kumimoji="0" lang="fr-FR" altLang="fr-FR" sz="2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permet plusieurs bienfaits. </a:t>
            </a:r>
            <a:endParaRPr kumimoji="0" lang="fr-FR" altLang="fr-FR" sz="2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Il est hydratant, c’est-à-dire qu’il apporte de l’eau au corps, permettant   ainsi la pleine forme des cellules.</a:t>
            </a:r>
          </a:p>
          <a:p>
            <a:pPr marL="342900" lvl="0" indent="-342900" defTabSz="914400">
              <a:buFont typeface="Wingdings" panose="05000000000000000000" pitchFamily="2" charset="2"/>
              <a:buChar char="ü"/>
            </a:pPr>
            <a:r>
              <a:rPr lang="fr-FR" altLang="fr-FR" sz="2200" dirty="0">
                <a:latin typeface="Times New Roman" panose="02020603050405020304" pitchFamily="18" charset="0"/>
                <a:cs typeface="Times New Roman" panose="02020603050405020304" pitchFamily="18" charset="0"/>
              </a:rPr>
              <a:t>Il est antitache : il neutralise, fait un gommage total de toutes les taches du corps.</a:t>
            </a:r>
          </a:p>
          <a:p>
            <a:pPr marL="342900" lvl="0" indent="-342900" defTabSz="914400">
              <a:buFont typeface="Wingdings" panose="05000000000000000000" pitchFamily="2" charset="2"/>
              <a:buChar char="ü"/>
            </a:pPr>
            <a:r>
              <a:rPr lang="fr-FR" altLang="fr-FR" sz="2200" dirty="0">
                <a:latin typeface="Times New Roman" panose="02020603050405020304" pitchFamily="18" charset="0"/>
                <a:cs typeface="Times New Roman" panose="02020603050405020304" pitchFamily="18" charset="0"/>
              </a:rPr>
              <a:t>Il est antiride : il rajeunit le cops, il apporte plus de nutriment, ainsi il y a multiplication des cellules dans le corps. Ce qui apporte à la peau un nouvel éclat. </a:t>
            </a:r>
          </a:p>
          <a:p>
            <a:pPr marL="342900" lvl="0" indent="-342900" defTabSz="914400">
              <a:buFont typeface="Wingdings" panose="05000000000000000000" pitchFamily="2" charset="2"/>
              <a:buChar char="ü"/>
            </a:pPr>
            <a:r>
              <a:rPr lang="fr-FR" altLang="fr-FR" sz="2200" dirty="0">
                <a:latin typeface="Times New Roman" panose="02020603050405020304" pitchFamily="18" charset="0"/>
                <a:cs typeface="Times New Roman" panose="02020603050405020304" pitchFamily="18" charset="0"/>
              </a:rPr>
              <a:t>Il est anti vergeture : il renouvelle toutes cellules mortes causées par la dépigmentation de la peau (</a:t>
            </a:r>
            <a:r>
              <a:rPr lang="fr-FR" altLang="fr-FR" sz="2200" dirty="0" err="1">
                <a:latin typeface="Times New Roman" panose="02020603050405020304" pitchFamily="18" charset="0"/>
                <a:cs typeface="Times New Roman" panose="02020603050405020304" pitchFamily="18" charset="0"/>
              </a:rPr>
              <a:t>tchatcho</a:t>
            </a:r>
            <a:r>
              <a:rPr lang="fr-FR" altLang="fr-FR" sz="2200" dirty="0">
                <a:latin typeface="Times New Roman" panose="02020603050405020304" pitchFamily="18" charset="0"/>
                <a:cs typeface="Times New Roman" panose="02020603050405020304" pitchFamily="18" charset="0"/>
              </a:rPr>
              <a:t>) </a:t>
            </a:r>
          </a:p>
          <a:p>
            <a:pPr marL="342900" lvl="0" indent="-342900" defTabSz="914400">
              <a:buFont typeface="Wingdings" panose="05000000000000000000" pitchFamily="2" charset="2"/>
              <a:buChar char="ü"/>
            </a:pPr>
            <a:r>
              <a:rPr lang="fr-FR" altLang="fr-FR" sz="2200" dirty="0">
                <a:latin typeface="Times New Roman" panose="02020603050405020304" pitchFamily="18" charset="0"/>
                <a:cs typeface="Times New Roman" panose="02020603050405020304" pitchFamily="18" charset="0"/>
              </a:rPr>
              <a:t>Il traite les vergetures jusqu’à ce qu’on retrouve une peau saine</a:t>
            </a:r>
          </a:p>
          <a:p>
            <a:pPr marL="342900" lvl="0" indent="-342900" defTabSz="914400">
              <a:buFont typeface="Wingdings" panose="05000000000000000000" pitchFamily="2" charset="2"/>
              <a:buChar char="ü"/>
            </a:pPr>
            <a:r>
              <a:rPr lang="fr-FR" altLang="fr-FR" sz="2200" dirty="0">
                <a:latin typeface="Times New Roman" panose="02020603050405020304" pitchFamily="18" charset="0"/>
                <a:cs typeface="Times New Roman" panose="02020603050405020304" pitchFamily="18" charset="0"/>
              </a:rPr>
              <a:t>Il convient à tous types de peau. Il est extra rajeunissant, et on peut l’utiliser pour le corps et pour les </a:t>
            </a:r>
            <a:r>
              <a:rPr lang="fr-FR" altLang="fr-FR" sz="2200" dirty="0" smtClean="0">
                <a:latin typeface="Times New Roman" panose="02020603050405020304" pitchFamily="18" charset="0"/>
                <a:cs typeface="Times New Roman" panose="02020603050405020304" pitchFamily="18" charset="0"/>
              </a:rPr>
              <a:t>cheveux. </a:t>
            </a:r>
            <a:endParaRPr kumimoji="0" lang="fr-FR" altLang="fr-FR" sz="2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12" name="Image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369" y="226221"/>
            <a:ext cx="1449898" cy="2932378"/>
          </a:xfrm>
          <a:prstGeom prst="rect">
            <a:avLst/>
          </a:prstGeom>
        </p:spPr>
      </p:pic>
      <p:pic>
        <p:nvPicPr>
          <p:cNvPr id="18" name="Image 1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369" y="1061467"/>
            <a:ext cx="2438400" cy="3657600"/>
          </a:xfrm>
          <a:prstGeom prst="rect">
            <a:avLst/>
          </a:prstGeom>
        </p:spPr>
      </p:pic>
      <p:pic>
        <p:nvPicPr>
          <p:cNvPr id="11" name="Picture 2" descr="received_1938179296257508"/>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3181189" y="5768588"/>
            <a:ext cx="2282630" cy="910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3" name="ZoneTexte 12"/>
          <p:cNvSpPr txBox="1"/>
          <p:nvPr/>
        </p:nvSpPr>
        <p:spPr>
          <a:xfrm>
            <a:off x="462743" y="5408470"/>
            <a:ext cx="2175652" cy="523220"/>
          </a:xfrm>
          <a:prstGeom prst="rect">
            <a:avLst/>
          </a:prstGeom>
          <a:noFill/>
        </p:spPr>
        <p:txBody>
          <a:bodyPr wrap="square" rtlCol="0">
            <a:spAutoFit/>
          </a:bodyPr>
          <a:lstStyle/>
          <a:p>
            <a:pPr algn="ctr"/>
            <a:r>
              <a:rPr lang="fr-FR" sz="2800" b="1" dirty="0" smtClean="0">
                <a:solidFill>
                  <a:srgbClr val="FF0000"/>
                </a:solidFill>
              </a:rPr>
              <a:t>1 500 FCFA</a:t>
            </a:r>
            <a:endParaRPr lang="fr-FR" sz="2800" b="1" dirty="0">
              <a:solidFill>
                <a:srgbClr val="FF0000"/>
              </a:solidFill>
            </a:endParaRPr>
          </a:p>
        </p:txBody>
      </p:sp>
      <p:sp>
        <p:nvSpPr>
          <p:cNvPr id="19" name="Flèche vers le bas 18"/>
          <p:cNvSpPr/>
          <p:nvPr/>
        </p:nvSpPr>
        <p:spPr>
          <a:xfrm>
            <a:off x="1313518" y="4634789"/>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2188417303"/>
      </p:ext>
    </p:extLst>
  </p:cSld>
  <p:clrMapOvr>
    <a:masterClrMapping/>
  </p:clrMapOvr>
  <p:transition spd="slow" advTm="19493">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1</a:t>
            </a:r>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8044" y="5955851"/>
            <a:ext cx="629388" cy="669993"/>
          </a:xfrm>
          <a:prstGeom prst="rect">
            <a:avLst/>
          </a:prstGeom>
        </p:spPr>
      </p:pic>
      <p:pic>
        <p:nvPicPr>
          <p:cNvPr id="16" name="Image 15"/>
          <p:cNvPicPr/>
          <p:nvPr/>
        </p:nvPicPr>
        <p:blipFill rotWithShape="1">
          <a:blip r:embed="rId4" cstate="print">
            <a:extLst>
              <a:ext uri="{28A0092B-C50C-407E-A947-70E740481C1C}">
                <a14:useLocalDpi xmlns:a14="http://schemas.microsoft.com/office/drawing/2010/main" val="0"/>
              </a:ext>
            </a:extLst>
          </a:blip>
          <a:srcRect l="1" t="23446" r="-1078" b="23463"/>
          <a:stretch/>
        </p:blipFill>
        <p:spPr bwMode="auto">
          <a:xfrm>
            <a:off x="5667445" y="6102173"/>
            <a:ext cx="1313936" cy="413986"/>
          </a:xfrm>
          <a:prstGeom prst="rect">
            <a:avLst/>
          </a:prstGeom>
          <a:noFill/>
          <a:ln>
            <a:noFill/>
          </a:ln>
        </p:spPr>
      </p:pic>
      <p:pic>
        <p:nvPicPr>
          <p:cNvPr id="17" name="Picture 2" descr="logo_EGD"/>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4422" y="5941164"/>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Image 18"/>
          <p:cNvPicPr/>
          <p:nvPr/>
        </p:nvPicPr>
        <p:blipFill>
          <a:blip r:embed="rId6">
            <a:extLst>
              <a:ext uri="{28A0092B-C50C-407E-A947-70E740481C1C}">
                <a14:useLocalDpi xmlns:a14="http://schemas.microsoft.com/office/drawing/2010/main" val="0"/>
              </a:ext>
            </a:extLst>
          </a:blip>
          <a:srcRect/>
          <a:stretch>
            <a:fillRect/>
          </a:stretch>
        </p:blipFill>
        <p:spPr bwMode="auto">
          <a:xfrm>
            <a:off x="3713657" y="6096893"/>
            <a:ext cx="1187125" cy="440618"/>
          </a:xfrm>
          <a:prstGeom prst="rect">
            <a:avLst/>
          </a:prstGeom>
          <a:noFill/>
          <a:ln>
            <a:noFill/>
          </a:ln>
        </p:spPr>
      </p:pic>
      <p:pic>
        <p:nvPicPr>
          <p:cNvPr id="21"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923122" y="29062"/>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6"/>
          <p:cNvSpPr/>
          <p:nvPr/>
        </p:nvSpPr>
        <p:spPr>
          <a:xfrm>
            <a:off x="3439251" y="1538005"/>
            <a:ext cx="7237458" cy="4154984"/>
          </a:xfrm>
          <a:prstGeom prst="rect">
            <a:avLst/>
          </a:prstGeom>
        </p:spPr>
        <p:txBody>
          <a:bodyPr wrap="square">
            <a:spAutoFit/>
          </a:bodyPr>
          <a:lstStyle/>
          <a:p>
            <a:pPr lvl="0" indent="449263" algn="just" defTabSz="914400" eaLnBrk="0" fontAlgn="base" hangingPunct="0">
              <a:spcBef>
                <a:spcPct val="0"/>
              </a:spcBef>
              <a:spcAft>
                <a:spcPct val="0"/>
              </a:spcAft>
            </a:pPr>
            <a:r>
              <a:rPr lang="fr-FR" altLang="fr-FR" sz="22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La Patte </a:t>
            </a:r>
            <a:r>
              <a:rPr lang="fr-FR" altLang="fr-FR" sz="2200" b="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Erel</a:t>
            </a:r>
            <a:r>
              <a:rPr lang="fr-FR" altLang="fr-FR"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est une patte très efficace contre les infections </a:t>
            </a:r>
            <a:r>
              <a:rPr lang="fr-FR" altLang="fr-FR" sz="22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buccaux dentaire</a:t>
            </a:r>
            <a:r>
              <a:rPr lang="fr-FR" altLang="fr-FR"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tel que les caries dentaires, saignement de gencives, les tartres, les plaies de bouche, les gencives enflés les plaques dentaires, les mauvaises haleines, blanchit les dents.</a:t>
            </a:r>
            <a:endParaRPr lang="fr-FR" altLang="fr-FR" sz="2200" dirty="0">
              <a:latin typeface="Times New Roman" panose="02020603050405020304" pitchFamily="18" charset="0"/>
              <a:cs typeface="Times New Roman" panose="02020603050405020304" pitchFamily="18" charset="0"/>
            </a:endParaRPr>
          </a:p>
          <a:p>
            <a:pPr lvl="0" indent="449263" algn="just" defTabSz="914400" eaLnBrk="0" fontAlgn="base" hangingPunct="0">
              <a:spcBef>
                <a:spcPct val="0"/>
              </a:spcBef>
              <a:spcAft>
                <a:spcPct val="0"/>
              </a:spcAft>
            </a:pPr>
            <a:r>
              <a:rPr lang="fr-FR" altLang="fr-FR"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Cette patte garantie la fraicheur de la bouche. Elle est utile pour toute la famille. Elle a un gout salé qui permet de lutter efficacement contre les agents destructeurs des dents. </a:t>
            </a:r>
            <a:endParaRPr lang="fr-FR" altLang="fr-FR" sz="2200" dirty="0">
              <a:latin typeface="Times New Roman" panose="02020603050405020304" pitchFamily="18" charset="0"/>
              <a:cs typeface="Times New Roman" panose="02020603050405020304" pitchFamily="18" charset="0"/>
            </a:endParaRPr>
          </a:p>
          <a:p>
            <a:pPr lvl="0" indent="449263" algn="just" defTabSz="914400" eaLnBrk="0" fontAlgn="base" hangingPunct="0">
              <a:spcBef>
                <a:spcPct val="0"/>
              </a:spcBef>
              <a:spcAft>
                <a:spcPct val="0"/>
              </a:spcAft>
            </a:pPr>
            <a:r>
              <a:rPr lang="fr-FR" altLang="fr-FR"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Elle est faite à base de l’essence de menthe, calcium, bicarbonate de sodium expient d’eau plante naturelles.</a:t>
            </a:r>
          </a:p>
          <a:p>
            <a:pPr lvl="0" indent="449263" algn="just" defTabSz="914400" eaLnBrk="0" fontAlgn="base" hangingPunct="0">
              <a:spcBef>
                <a:spcPct val="0"/>
              </a:spcBef>
              <a:spcAft>
                <a:spcPct val="0"/>
              </a:spcAft>
            </a:pPr>
            <a:r>
              <a:rPr lang="fr-FR" altLang="fr-FR" sz="2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Pour son efficacité il faut l’utiliser matin, midi et soir. Âge : de 5 ans et plus. </a:t>
            </a:r>
            <a:endParaRPr lang="fr-FR" altLang="fr-FR" sz="2200" dirty="0">
              <a:latin typeface="Times New Roman" panose="02020603050405020304" pitchFamily="18" charset="0"/>
              <a:cs typeface="Times New Roman" panose="02020603050405020304" pitchFamily="18" charset="0"/>
            </a:endParaRPr>
          </a:p>
        </p:txBody>
      </p:sp>
      <p:pic>
        <p:nvPicPr>
          <p:cNvPr id="18" name="Image 17" descr="C:\Users\NESTOR\AppData\Local\Microsoft\Windows\INetCache\Content.Word\IMG-20211109-WA0028p.jpg"/>
          <p:cNvPicPr/>
          <p:nvPr/>
        </p:nvPicPr>
        <p:blipFill rotWithShape="1">
          <a:blip r:embed="rId8">
            <a:extLst>
              <a:ext uri="{28A0092B-C50C-407E-A947-70E740481C1C}">
                <a14:useLocalDpi xmlns:a14="http://schemas.microsoft.com/office/drawing/2010/main" val="0"/>
              </a:ext>
            </a:extLst>
          </a:blip>
          <a:srcRect l="34061" t="20959" r="29855" b="29693"/>
          <a:stretch/>
        </p:blipFill>
        <p:spPr bwMode="auto">
          <a:xfrm>
            <a:off x="1419495" y="966651"/>
            <a:ext cx="1454334" cy="2911820"/>
          </a:xfrm>
          <a:prstGeom prst="rect">
            <a:avLst/>
          </a:prstGeom>
          <a:noFill/>
          <a:ln>
            <a:noFill/>
          </a:ln>
        </p:spPr>
      </p:pic>
      <p:sp>
        <p:nvSpPr>
          <p:cNvPr id="11" name="ZoneTexte 10"/>
          <p:cNvSpPr txBox="1"/>
          <p:nvPr/>
        </p:nvSpPr>
        <p:spPr>
          <a:xfrm>
            <a:off x="874130" y="4676502"/>
            <a:ext cx="2175652" cy="523220"/>
          </a:xfrm>
          <a:prstGeom prst="rect">
            <a:avLst/>
          </a:prstGeom>
          <a:noFill/>
        </p:spPr>
        <p:txBody>
          <a:bodyPr wrap="square" rtlCol="0">
            <a:spAutoFit/>
          </a:bodyPr>
          <a:lstStyle/>
          <a:p>
            <a:pPr algn="ctr"/>
            <a:r>
              <a:rPr lang="fr-FR" sz="2800" b="1" dirty="0" smtClean="0">
                <a:solidFill>
                  <a:srgbClr val="FF0000"/>
                </a:solidFill>
              </a:rPr>
              <a:t>500 FCFA</a:t>
            </a:r>
            <a:endParaRPr lang="fr-FR" sz="2800" b="1" dirty="0">
              <a:solidFill>
                <a:srgbClr val="FF0000"/>
              </a:solidFill>
            </a:endParaRPr>
          </a:p>
        </p:txBody>
      </p:sp>
      <p:sp>
        <p:nvSpPr>
          <p:cNvPr id="12" name="Flèche vers le bas 11"/>
          <p:cNvSpPr/>
          <p:nvPr/>
        </p:nvSpPr>
        <p:spPr>
          <a:xfrm>
            <a:off x="1773458" y="4039568"/>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637028270"/>
      </p:ext>
    </p:extLst>
  </p:cSld>
  <p:clrMapOvr>
    <a:masterClrMapping/>
  </p:clrMapOvr>
  <p:transition spd="slow" advTm="19493">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1</a:t>
            </a:r>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8044" y="5955851"/>
            <a:ext cx="629388" cy="669993"/>
          </a:xfrm>
          <a:prstGeom prst="rect">
            <a:avLst/>
          </a:prstGeom>
        </p:spPr>
      </p:pic>
      <p:pic>
        <p:nvPicPr>
          <p:cNvPr id="16" name="Image 15"/>
          <p:cNvPicPr/>
          <p:nvPr/>
        </p:nvPicPr>
        <p:blipFill rotWithShape="1">
          <a:blip r:embed="rId4" cstate="print">
            <a:extLst>
              <a:ext uri="{28A0092B-C50C-407E-A947-70E740481C1C}">
                <a14:useLocalDpi xmlns:a14="http://schemas.microsoft.com/office/drawing/2010/main" val="0"/>
              </a:ext>
            </a:extLst>
          </a:blip>
          <a:srcRect l="1" t="23446" r="-1078" b="23463"/>
          <a:stretch/>
        </p:blipFill>
        <p:spPr bwMode="auto">
          <a:xfrm>
            <a:off x="5667445" y="6102173"/>
            <a:ext cx="1313936" cy="413986"/>
          </a:xfrm>
          <a:prstGeom prst="rect">
            <a:avLst/>
          </a:prstGeom>
          <a:noFill/>
          <a:ln>
            <a:noFill/>
          </a:ln>
        </p:spPr>
      </p:pic>
      <p:pic>
        <p:nvPicPr>
          <p:cNvPr id="17" name="Picture 2" descr="logo_EGD"/>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4422" y="5941164"/>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Image 18"/>
          <p:cNvPicPr/>
          <p:nvPr/>
        </p:nvPicPr>
        <p:blipFill>
          <a:blip r:embed="rId6">
            <a:extLst>
              <a:ext uri="{28A0092B-C50C-407E-A947-70E740481C1C}">
                <a14:useLocalDpi xmlns:a14="http://schemas.microsoft.com/office/drawing/2010/main" val="0"/>
              </a:ext>
            </a:extLst>
          </a:blip>
          <a:srcRect/>
          <a:stretch>
            <a:fillRect/>
          </a:stretch>
        </p:blipFill>
        <p:spPr bwMode="auto">
          <a:xfrm>
            <a:off x="3713657" y="6096893"/>
            <a:ext cx="1187125" cy="440618"/>
          </a:xfrm>
          <a:prstGeom prst="rect">
            <a:avLst/>
          </a:prstGeom>
          <a:noFill/>
          <a:ln>
            <a:noFill/>
          </a:ln>
        </p:spPr>
      </p:pic>
      <p:pic>
        <p:nvPicPr>
          <p:cNvPr id="21"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923122" y="29062"/>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Rectangle 2"/>
          <p:cNvSpPr>
            <a:spLocks noChangeArrowheads="1"/>
          </p:cNvSpPr>
          <p:nvPr/>
        </p:nvSpPr>
        <p:spPr bwMode="auto">
          <a:xfrm>
            <a:off x="2831281" y="1157828"/>
            <a:ext cx="7621990"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1pPr>
            <a:lvl2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2pPr>
            <a:lvl3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3pPr>
            <a:lvl4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4pPr>
            <a:lvl5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5pPr>
            <a:lvl6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6pPr>
            <a:lvl7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7pPr>
            <a:lvl8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8pPr>
            <a:lvl9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 savon et crème hydratant NAVA</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est con</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ç</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 pour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sinfecter, rajeunir, gommer et hydrater pour tous types de peau. </a:t>
            </a:r>
            <a:endParaRPr kumimoji="0" lang="fr-FR" altLang="fr-FR"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62025" algn="l"/>
                <a:tab pos="1504950" algn="l"/>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3080477" y="1987881"/>
            <a:ext cx="878694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1pPr>
            <a:lvl2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2pPr>
            <a:lvl3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3pPr>
            <a:lvl4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4pPr>
            <a:lvl5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5pPr>
            <a:lvl6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6pPr>
            <a:lvl7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7pPr>
            <a:lvl8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8pPr>
            <a:lvl9pPr eaLnBrk="0" fontAlgn="base" hangingPunct="0">
              <a:spcBef>
                <a:spcPct val="0"/>
              </a:spcBef>
              <a:spcAft>
                <a:spcPct val="0"/>
              </a:spcAft>
              <a:tabLst>
                <a:tab pos="962025" algn="l"/>
                <a:tab pos="15049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Grace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action de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olive et du beurre de karit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le savon hydratant procure un teint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clatant et luisant.</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Il lutte efficacement contre les taches brunes, les vergetures, les rides, les boutons et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acn</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 formule extra-sensationnelle assure une fine couche protectrice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votre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piderme. </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Avec sa mousse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 fraiche, il convient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tous types de peau et procure une sensation de bien-être apr</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chaque bain.</a:t>
            </a:r>
            <a:endParaRPr kumimoji="0" lang="fr-FR" altLang="fr-FR"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962025" algn="l"/>
                <a:tab pos="1504950" algn="l"/>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est un savon embellissant cicatrisant la jaunissant. Il est text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 laboratoire sa composition</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Beurre de Karit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olive,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v</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tale, Essence e parfum, glyc</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rine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coco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amande douce, collag</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22" name="Image 21" descr="C:\Users\NESTOR\AppData\Local\Microsoft\Windows\INetCache\Content.Word\IMG-20211109-WA0023a.jpg"/>
          <p:cNvPicPr/>
          <p:nvPr/>
        </p:nvPicPr>
        <p:blipFill rotWithShape="1">
          <a:blip r:embed="rId8">
            <a:extLst>
              <a:ext uri="{28A0092B-C50C-407E-A947-70E740481C1C}">
                <a14:useLocalDpi xmlns:a14="http://schemas.microsoft.com/office/drawing/2010/main" val="0"/>
              </a:ext>
            </a:extLst>
          </a:blip>
          <a:srcRect l="27929" t="21791" r="21731" b="36441"/>
          <a:stretch/>
        </p:blipFill>
        <p:spPr bwMode="auto">
          <a:xfrm>
            <a:off x="641521" y="2139614"/>
            <a:ext cx="2225589" cy="2101322"/>
          </a:xfrm>
          <a:prstGeom prst="rect">
            <a:avLst/>
          </a:prstGeom>
          <a:noFill/>
          <a:ln>
            <a:noFill/>
          </a:ln>
        </p:spPr>
      </p:pic>
      <p:pic>
        <p:nvPicPr>
          <p:cNvPr id="4" name="Image 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404" y="632319"/>
            <a:ext cx="1798619" cy="4375018"/>
          </a:xfrm>
          <a:prstGeom prst="rect">
            <a:avLst/>
          </a:prstGeom>
        </p:spPr>
      </p:pic>
      <p:sp>
        <p:nvSpPr>
          <p:cNvPr id="12" name="ZoneTexte 11"/>
          <p:cNvSpPr txBox="1"/>
          <p:nvPr/>
        </p:nvSpPr>
        <p:spPr>
          <a:xfrm>
            <a:off x="-15981" y="5983464"/>
            <a:ext cx="2175652" cy="523220"/>
          </a:xfrm>
          <a:prstGeom prst="rect">
            <a:avLst/>
          </a:prstGeom>
          <a:noFill/>
        </p:spPr>
        <p:txBody>
          <a:bodyPr wrap="square" rtlCol="0">
            <a:spAutoFit/>
          </a:bodyPr>
          <a:lstStyle/>
          <a:p>
            <a:pPr algn="ctr"/>
            <a:r>
              <a:rPr lang="fr-FR" sz="2800" b="1" dirty="0" smtClean="0">
                <a:solidFill>
                  <a:srgbClr val="FF0000"/>
                </a:solidFill>
              </a:rPr>
              <a:t>2 000 FCFA</a:t>
            </a:r>
            <a:endParaRPr lang="fr-FR" sz="2800" b="1" dirty="0">
              <a:solidFill>
                <a:srgbClr val="FF0000"/>
              </a:solidFill>
            </a:endParaRPr>
          </a:p>
        </p:txBody>
      </p:sp>
      <p:sp>
        <p:nvSpPr>
          <p:cNvPr id="13" name="Flèche vers le bas 12"/>
          <p:cNvSpPr/>
          <p:nvPr/>
        </p:nvSpPr>
        <p:spPr>
          <a:xfrm>
            <a:off x="751312" y="5146355"/>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953210" y="4803615"/>
            <a:ext cx="2175652" cy="523220"/>
          </a:xfrm>
          <a:prstGeom prst="rect">
            <a:avLst/>
          </a:prstGeom>
          <a:noFill/>
        </p:spPr>
        <p:txBody>
          <a:bodyPr wrap="square" rtlCol="0">
            <a:spAutoFit/>
          </a:bodyPr>
          <a:lstStyle/>
          <a:p>
            <a:pPr algn="ctr"/>
            <a:r>
              <a:rPr lang="fr-FR" sz="2800" b="1" dirty="0" smtClean="0">
                <a:solidFill>
                  <a:srgbClr val="FF0000"/>
                </a:solidFill>
              </a:rPr>
              <a:t>1 000 FCFA</a:t>
            </a:r>
            <a:endParaRPr lang="fr-FR" sz="2800" b="1" dirty="0">
              <a:solidFill>
                <a:srgbClr val="FF0000"/>
              </a:solidFill>
            </a:endParaRPr>
          </a:p>
        </p:txBody>
      </p:sp>
      <p:sp>
        <p:nvSpPr>
          <p:cNvPr id="18" name="Flèche vers le bas 17"/>
          <p:cNvSpPr/>
          <p:nvPr/>
        </p:nvSpPr>
        <p:spPr>
          <a:xfrm>
            <a:off x="1791296" y="4202994"/>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225874154"/>
      </p:ext>
    </p:extLst>
  </p:cSld>
  <p:clrMapOvr>
    <a:masterClrMapping/>
  </p:clrMapOvr>
  <p:transition spd="slow" advTm="19493">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en-US" smtClean="0"/>
              <a:t>1</a:t>
            </a:r>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8044" y="5955851"/>
            <a:ext cx="629388" cy="669993"/>
          </a:xfrm>
          <a:prstGeom prst="rect">
            <a:avLst/>
          </a:prstGeom>
        </p:spPr>
      </p:pic>
      <p:pic>
        <p:nvPicPr>
          <p:cNvPr id="16" name="Image 15"/>
          <p:cNvPicPr/>
          <p:nvPr/>
        </p:nvPicPr>
        <p:blipFill rotWithShape="1">
          <a:blip r:embed="rId4" cstate="print">
            <a:extLst>
              <a:ext uri="{28A0092B-C50C-407E-A947-70E740481C1C}">
                <a14:useLocalDpi xmlns:a14="http://schemas.microsoft.com/office/drawing/2010/main" val="0"/>
              </a:ext>
            </a:extLst>
          </a:blip>
          <a:srcRect l="1" t="23446" r="-1078" b="23463"/>
          <a:stretch/>
        </p:blipFill>
        <p:spPr bwMode="auto">
          <a:xfrm>
            <a:off x="5946121" y="6102173"/>
            <a:ext cx="1313936" cy="413986"/>
          </a:xfrm>
          <a:prstGeom prst="rect">
            <a:avLst/>
          </a:prstGeom>
          <a:noFill/>
          <a:ln>
            <a:noFill/>
          </a:ln>
        </p:spPr>
      </p:pic>
      <p:pic>
        <p:nvPicPr>
          <p:cNvPr id="17" name="Picture 2" descr="logo_EGD"/>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4422" y="5941164"/>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Image 18"/>
          <p:cNvPicPr/>
          <p:nvPr/>
        </p:nvPicPr>
        <p:blipFill>
          <a:blip r:embed="rId6">
            <a:extLst>
              <a:ext uri="{28A0092B-C50C-407E-A947-70E740481C1C}">
                <a14:useLocalDpi xmlns:a14="http://schemas.microsoft.com/office/drawing/2010/main" val="0"/>
              </a:ext>
            </a:extLst>
          </a:blip>
          <a:srcRect/>
          <a:stretch>
            <a:fillRect/>
          </a:stretch>
        </p:blipFill>
        <p:spPr bwMode="auto">
          <a:xfrm>
            <a:off x="4384226" y="6096893"/>
            <a:ext cx="1187125" cy="440618"/>
          </a:xfrm>
          <a:prstGeom prst="rect">
            <a:avLst/>
          </a:prstGeom>
          <a:noFill/>
          <a:ln>
            <a:noFill/>
          </a:ln>
        </p:spPr>
      </p:pic>
      <p:pic>
        <p:nvPicPr>
          <p:cNvPr id="21"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923122" y="29062"/>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3"/>
          <p:cNvSpPr>
            <a:spLocks noChangeArrowheads="1"/>
          </p:cNvSpPr>
          <p:nvPr/>
        </p:nvSpPr>
        <p:spPr bwMode="auto">
          <a:xfrm>
            <a:off x="3214104" y="1738060"/>
            <a:ext cx="8212183"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fr-FR" sz="4000" b="1" dirty="0">
                <a:effectLst>
                  <a:outerShdw blurRad="38100" dist="38100" dir="2700000" algn="tl">
                    <a:srgbClr val="000000">
                      <a:alpha val="43137"/>
                    </a:srgbClr>
                  </a:outerShdw>
                </a:effectLst>
              </a:rPr>
              <a:t>LE GEL </a:t>
            </a:r>
            <a:r>
              <a:rPr lang="fr-FR" sz="4000" b="1" dirty="0" smtClean="0">
                <a:effectLst>
                  <a:outerShdw blurRad="38100" dist="38100" dir="2700000" algn="tl">
                    <a:srgbClr val="000000">
                      <a:alpha val="43137"/>
                    </a:srgbClr>
                  </a:outerShdw>
                </a:effectLst>
              </a:rPr>
              <a:t>O’CEAN</a:t>
            </a:r>
            <a:endParaRPr kumimoji="0" lang="fr-FR" altLang="fr-FR" sz="4000" b="1" i="0"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Appelé aussi </a:t>
            </a:r>
            <a:r>
              <a:rPr kumimoji="0" lang="fr-FR" altLang="fr-FR" sz="22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 SECRET DE MEME</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il concerne 99,9% la gente féminine. C’est un gel hygiénique et intime. Il est l’ami fidèle de toute femme soucieuse de son intimité car il est conseillé pour la toilette intime. Il élimine les odeurs vaginales, guérit les pertes blanches et les démangeaisons vaginales, rétrécit et régénère le muscle vaginal en une semaine. Il élimine les boutons, les champignons autour de l’appareil génital de la femme. Il est personnel et très efficace sans parabène, sans colorant il est hypoallergique.</a:t>
            </a:r>
            <a:endParaRPr kumimoji="0" lang="fr-FR" altLang="fr-FR" sz="2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43429" t="9269" r="32571" b="23302"/>
          <a:stretch/>
        </p:blipFill>
        <p:spPr>
          <a:xfrm>
            <a:off x="777458" y="1319734"/>
            <a:ext cx="1743234" cy="3673241"/>
          </a:xfrm>
          <a:prstGeom prst="rect">
            <a:avLst/>
          </a:prstGeom>
        </p:spPr>
      </p:pic>
      <p:sp>
        <p:nvSpPr>
          <p:cNvPr id="11" name="ZoneTexte 10"/>
          <p:cNvSpPr txBox="1"/>
          <p:nvPr/>
        </p:nvSpPr>
        <p:spPr>
          <a:xfrm>
            <a:off x="578038" y="5648728"/>
            <a:ext cx="2175652" cy="523220"/>
          </a:xfrm>
          <a:prstGeom prst="rect">
            <a:avLst/>
          </a:prstGeom>
          <a:noFill/>
        </p:spPr>
        <p:txBody>
          <a:bodyPr wrap="square" rtlCol="0">
            <a:spAutoFit/>
          </a:bodyPr>
          <a:lstStyle/>
          <a:p>
            <a:pPr algn="ctr"/>
            <a:r>
              <a:rPr lang="fr-FR" sz="2800" b="1" dirty="0" smtClean="0">
                <a:solidFill>
                  <a:srgbClr val="FF0000"/>
                </a:solidFill>
              </a:rPr>
              <a:t>1 000 FCFA</a:t>
            </a:r>
            <a:endParaRPr lang="fr-FR" sz="2800" b="1" dirty="0">
              <a:solidFill>
                <a:srgbClr val="FF0000"/>
              </a:solidFill>
            </a:endParaRPr>
          </a:p>
        </p:txBody>
      </p:sp>
      <p:sp>
        <p:nvSpPr>
          <p:cNvPr id="12" name="Flèche vers le bas 11"/>
          <p:cNvSpPr/>
          <p:nvPr/>
        </p:nvSpPr>
        <p:spPr>
          <a:xfrm>
            <a:off x="1327801" y="4992975"/>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745803273"/>
      </p:ext>
    </p:extLst>
  </p:cSld>
  <p:clrMapOvr>
    <a:masterClrMapping/>
  </p:clrMapOvr>
  <p:transition spd="slow" advTm="19493">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1773553" y="2480985"/>
            <a:ext cx="7927795" cy="1017202"/>
          </a:xfrm>
          <a:solidFill>
            <a:schemeClr val="accent5">
              <a:lumMod val="75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sz="6600" dirty="0" smtClean="0">
                <a:solidFill>
                  <a:schemeClr val="bg1"/>
                </a:solidFill>
                <a:latin typeface="Catherine de Beaumont " panose="02000806000000020004" pitchFamily="2" charset="0"/>
                <a:cs typeface="Arial" panose="020B0604020202020204" pitchFamily="34" charset="0"/>
              </a:rPr>
              <a:t>CIRCUITS DE VENTE</a:t>
            </a:r>
            <a:endParaRPr lang="fr-FR" sz="6600" dirty="0">
              <a:solidFill>
                <a:schemeClr val="bg1"/>
              </a:solidFill>
              <a:latin typeface="Catherine de Beaumont " panose="02000806000000020004" pitchFamily="2" charset="0"/>
              <a:cs typeface="Arial" panose="020B0604020202020204" pitchFamily="34" charset="0"/>
            </a:endParaRPr>
          </a:p>
        </p:txBody>
      </p:sp>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4840" y="552620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10369732" y="3957508"/>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271322" y="5678947"/>
            <a:ext cx="1580223" cy="724829"/>
          </a:xfrm>
          <a:prstGeom prst="rect">
            <a:avLst/>
          </a:prstGeom>
          <a:noFill/>
          <a:ln>
            <a:noFill/>
          </a:ln>
        </p:spPr>
      </p:pic>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712326" y="274449"/>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1005" y="5758602"/>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custDataLst>
      <p:tags r:id="rId1"/>
    </p:custDataLst>
    <p:extLst>
      <p:ext uri="{BB962C8B-B14F-4D97-AF65-F5344CB8AC3E}">
        <p14:creationId xmlns:p14="http://schemas.microsoft.com/office/powerpoint/2010/main" val="2391346751"/>
      </p:ext>
    </p:extLst>
  </p:cSld>
  <p:clrMapOvr>
    <a:masterClrMapping/>
  </p:clrMapOvr>
  <p:transition spd="slow" advTm="13128">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4840" y="552620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10369732" y="4193925"/>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10323034" y="2251029"/>
            <a:ext cx="1580223" cy="724829"/>
          </a:xfrm>
          <a:prstGeom prst="rect">
            <a:avLst/>
          </a:prstGeom>
          <a:noFill/>
          <a:ln>
            <a:noFill/>
          </a:ln>
        </p:spPr>
      </p:pic>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712326" y="274449"/>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62034" y="3253806"/>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4" name="Titre 1">
            <a:extLst>
              <a:ext uri="{FF2B5EF4-FFF2-40B4-BE49-F238E27FC236}">
                <a16:creationId xmlns:a16="http://schemas.microsoft.com/office/drawing/2014/main" id="{A792E297-8390-411C-BDBC-4064436667B9}"/>
              </a:ext>
            </a:extLst>
          </p:cNvPr>
          <p:cNvSpPr txBox="1">
            <a:spLocks/>
          </p:cNvSpPr>
          <p:nvPr/>
        </p:nvSpPr>
        <p:spPr>
          <a:xfrm>
            <a:off x="1583096" y="714570"/>
            <a:ext cx="5809791" cy="643759"/>
          </a:xfrm>
          <a:prstGeom prst="rect">
            <a:avLst/>
          </a:prstGeom>
          <a:solidFill>
            <a:srgbClr val="FFC000"/>
          </a:solidFill>
          <a:ln w="12700" cap="rnd" cmpd="sng" algn="ctr">
            <a:noFill/>
            <a:prstDash val="solid"/>
          </a:ln>
        </p:spPr>
        <p:style>
          <a:lnRef idx="1">
            <a:schemeClr val="dk1"/>
          </a:lnRef>
          <a:fillRef idx="3">
            <a:schemeClr val="dk1"/>
          </a:fillRef>
          <a:effectRef idx="2">
            <a:schemeClr val="dk1"/>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fr-FR" dirty="0" smtClean="0">
                <a:ln w="0"/>
                <a:solidFill>
                  <a:schemeClr val="tx1"/>
                </a:solidFill>
                <a:effectLst>
                  <a:outerShdw blurRad="38100" dist="19050" dir="2700000" algn="tl" rotWithShape="0">
                    <a:schemeClr val="dk1">
                      <a:alpha val="40000"/>
                    </a:schemeClr>
                  </a:outerShdw>
                </a:effectLst>
                <a:latin typeface="Catherine de Beaumont " panose="02000806000000020004" pitchFamily="2" charset="0"/>
                <a:cs typeface="Arial" panose="020B0604020202020204" pitchFamily="34" charset="0"/>
              </a:rPr>
              <a:t>VENTE DIRECT (CARAVANE)</a:t>
            </a:r>
            <a:endParaRPr lang="fr-FR" dirty="0">
              <a:ln w="0"/>
              <a:solidFill>
                <a:schemeClr val="tx1"/>
              </a:solidFill>
              <a:effectLst>
                <a:outerShdw blurRad="38100" dist="19050" dir="2700000" algn="tl" rotWithShape="0">
                  <a:schemeClr val="dk1">
                    <a:alpha val="40000"/>
                  </a:schemeClr>
                </a:outerShdw>
              </a:effectLst>
              <a:latin typeface="Catherine de Beaumont " panose="02000806000000020004" pitchFamily="2" charset="0"/>
              <a:cs typeface="Arial" panose="020B0604020202020204" pitchFamily="34" charset="0"/>
            </a:endParaRPr>
          </a:p>
        </p:txBody>
      </p:sp>
      <p:pic>
        <p:nvPicPr>
          <p:cNvPr id="2" name="Image 1"/>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l="14251" r="21201"/>
          <a:stretch/>
        </p:blipFill>
        <p:spPr>
          <a:xfrm>
            <a:off x="506043" y="2200028"/>
            <a:ext cx="3439114" cy="2999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8474" y="3593033"/>
            <a:ext cx="5116770" cy="28781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04819" y="1976202"/>
            <a:ext cx="2662990" cy="35580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849161729"/>
      </p:ext>
    </p:extLst>
  </p:cSld>
  <p:clrMapOvr>
    <a:masterClrMapping/>
  </p:clrMapOvr>
  <p:transition spd="slow" advTm="13128">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4840" y="552620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10369732" y="3957508"/>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271322" y="5678947"/>
            <a:ext cx="1580223" cy="724829"/>
          </a:xfrm>
          <a:prstGeom prst="rect">
            <a:avLst/>
          </a:prstGeom>
          <a:noFill/>
          <a:ln>
            <a:noFill/>
          </a:ln>
        </p:spPr>
      </p:pic>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712326" y="135107"/>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1005" y="5758602"/>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4" name="Titre 1">
            <a:extLst>
              <a:ext uri="{FF2B5EF4-FFF2-40B4-BE49-F238E27FC236}">
                <a16:creationId xmlns:a16="http://schemas.microsoft.com/office/drawing/2014/main" id="{A792E297-8390-411C-BDBC-4064436667B9}"/>
              </a:ext>
            </a:extLst>
          </p:cNvPr>
          <p:cNvSpPr txBox="1">
            <a:spLocks/>
          </p:cNvSpPr>
          <p:nvPr/>
        </p:nvSpPr>
        <p:spPr>
          <a:xfrm>
            <a:off x="760888" y="447767"/>
            <a:ext cx="6951438" cy="809430"/>
          </a:xfrm>
          <a:prstGeom prst="rect">
            <a:avLst/>
          </a:prstGeom>
          <a:solidFill>
            <a:srgbClr val="00B050"/>
          </a:solidFill>
          <a:ln w="12700" cap="rnd" cmpd="sng" algn="ctr">
            <a:noFill/>
            <a:prstDash val="solid"/>
          </a:ln>
        </p:spPr>
        <p:style>
          <a:lnRef idx="1">
            <a:schemeClr val="dk1"/>
          </a:lnRef>
          <a:fillRef idx="3">
            <a:schemeClr val="dk1"/>
          </a:fillRef>
          <a:effectRef idx="2">
            <a:schemeClr val="dk1"/>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fr-FR" sz="4800" dirty="0" smtClean="0">
                <a:ln w="0"/>
                <a:solidFill>
                  <a:srgbClr val="FFC000"/>
                </a:solidFill>
                <a:effectLst>
                  <a:outerShdw blurRad="38100" dist="19050" dir="2700000" algn="tl" rotWithShape="0">
                    <a:schemeClr val="dk1">
                      <a:alpha val="40000"/>
                    </a:schemeClr>
                  </a:outerShdw>
                </a:effectLst>
                <a:latin typeface="Catherine de Beaumont " panose="02000806000000020004" pitchFamily="2" charset="0"/>
                <a:cs typeface="Arial" panose="020B0604020202020204" pitchFamily="34" charset="0"/>
              </a:rPr>
              <a:t>PHARMACIES/SUPERMARCHES</a:t>
            </a:r>
            <a:endParaRPr lang="fr-FR" sz="4800" dirty="0">
              <a:ln w="0"/>
              <a:solidFill>
                <a:srgbClr val="FFC000"/>
              </a:solidFill>
              <a:effectLst>
                <a:outerShdw blurRad="38100" dist="19050" dir="2700000" algn="tl" rotWithShape="0">
                  <a:schemeClr val="dk1">
                    <a:alpha val="40000"/>
                  </a:schemeClr>
                </a:outerShdw>
              </a:effectLst>
              <a:latin typeface="Catherine de Beaumont " panose="02000806000000020004" pitchFamily="2" charset="0"/>
              <a:cs typeface="Arial" panose="020B0604020202020204" pitchFamily="34" charset="0"/>
            </a:endParaRPr>
          </a:p>
        </p:txBody>
      </p:sp>
      <p:pic>
        <p:nvPicPr>
          <p:cNvPr id="2" name="Image 1"/>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81298" y="1566141"/>
            <a:ext cx="2598692" cy="46198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5861" y="1985109"/>
            <a:ext cx="2020661" cy="35922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Connecteur droit avec flèche 9"/>
          <p:cNvCxnSpPr/>
          <p:nvPr/>
        </p:nvCxnSpPr>
        <p:spPr>
          <a:xfrm flipH="1">
            <a:off x="2238103" y="2560320"/>
            <a:ext cx="2290354" cy="670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5852160" y="2576969"/>
            <a:ext cx="2928484" cy="1141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561626" y="2034462"/>
            <a:ext cx="3289919" cy="461665"/>
          </a:xfrm>
          <a:prstGeom prst="rect">
            <a:avLst/>
          </a:prstGeom>
          <a:noFill/>
        </p:spPr>
        <p:txBody>
          <a:bodyPr wrap="square" rtlCol="0">
            <a:spAutoFit/>
          </a:bodyPr>
          <a:lstStyle/>
          <a:p>
            <a:pPr algn="r"/>
            <a:r>
              <a:rPr lang="fr-FR" sz="2400" b="1" dirty="0" smtClean="0">
                <a:solidFill>
                  <a:srgbClr val="FF0000"/>
                </a:solidFill>
              </a:rPr>
              <a:t>SAVON MEDICAL EREL</a:t>
            </a:r>
            <a:endParaRPr lang="fr-FR" sz="2400" b="1" dirty="0">
              <a:solidFill>
                <a:srgbClr val="FF0000"/>
              </a:solidFill>
            </a:endParaRPr>
          </a:p>
        </p:txBody>
      </p:sp>
      <p:pic>
        <p:nvPicPr>
          <p:cNvPr id="20" name="Image 19"/>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28457" y="2958852"/>
            <a:ext cx="1399563" cy="2488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012053570"/>
      </p:ext>
    </p:extLst>
  </p:cSld>
  <p:clrMapOvr>
    <a:masterClrMapping/>
  </p:clrMapOvr>
  <p:transition spd="slow" advTm="13128">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2052227" y="1725998"/>
            <a:ext cx="5809791" cy="643759"/>
          </a:xfrm>
          <a:solidFill>
            <a:schemeClr val="accent5">
              <a:lumMod val="75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dirty="0" smtClean="0">
                <a:solidFill>
                  <a:schemeClr val="bg1"/>
                </a:solidFill>
                <a:latin typeface="Catherine de Beaumont " panose="02000806000000020004" pitchFamily="2" charset="0"/>
                <a:cs typeface="Arial" panose="020B0604020202020204" pitchFamily="34" charset="0"/>
              </a:rPr>
              <a:t>NOS CHIFFRES: 2019-2021</a:t>
            </a:r>
            <a:endParaRPr lang="fr-FR" dirty="0">
              <a:solidFill>
                <a:schemeClr val="bg1"/>
              </a:solidFill>
              <a:latin typeface="Catherine de Beaumont " panose="02000806000000020004" pitchFamily="2" charset="0"/>
              <a:cs typeface="Arial" panose="020B0604020202020204" pitchFamily="34" charset="0"/>
            </a:endParaRPr>
          </a:p>
        </p:txBody>
      </p:sp>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4840" y="552620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10369732" y="3957508"/>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271322" y="5678947"/>
            <a:ext cx="1580223" cy="724829"/>
          </a:xfrm>
          <a:prstGeom prst="rect">
            <a:avLst/>
          </a:prstGeom>
          <a:noFill/>
          <a:ln>
            <a:noFill/>
          </a:ln>
        </p:spPr>
      </p:pic>
      <p:graphicFrame>
        <p:nvGraphicFramePr>
          <p:cNvPr id="6" name="Tableau 5"/>
          <p:cNvGraphicFramePr>
            <a:graphicFrameLocks noGrp="1"/>
          </p:cNvGraphicFramePr>
          <p:nvPr>
            <p:extLst>
              <p:ext uri="{D42A27DB-BD31-4B8C-83A1-F6EECF244321}">
                <p14:modId xmlns:p14="http://schemas.microsoft.com/office/powerpoint/2010/main" val="1599084182"/>
              </p:ext>
            </p:extLst>
          </p:nvPr>
        </p:nvGraphicFramePr>
        <p:xfrm>
          <a:off x="374468" y="3167400"/>
          <a:ext cx="9231086" cy="1432560"/>
        </p:xfrm>
        <a:graphic>
          <a:graphicData uri="http://schemas.openxmlformats.org/drawingml/2006/table">
            <a:tbl>
              <a:tblPr firstRow="1" bandRow="1">
                <a:tableStyleId>{5C22544A-7EE6-4342-B048-85BDC9FD1C3A}</a:tableStyleId>
              </a:tblPr>
              <a:tblGrid>
                <a:gridCol w="3178629">
                  <a:extLst>
                    <a:ext uri="{9D8B030D-6E8A-4147-A177-3AD203B41FA5}">
                      <a16:colId xmlns:a16="http://schemas.microsoft.com/office/drawing/2014/main" val="3543355241"/>
                    </a:ext>
                  </a:extLst>
                </a:gridCol>
                <a:gridCol w="1996272">
                  <a:extLst>
                    <a:ext uri="{9D8B030D-6E8A-4147-A177-3AD203B41FA5}">
                      <a16:colId xmlns:a16="http://schemas.microsoft.com/office/drawing/2014/main" val="3247084687"/>
                    </a:ext>
                  </a:extLst>
                </a:gridCol>
                <a:gridCol w="2146228">
                  <a:extLst>
                    <a:ext uri="{9D8B030D-6E8A-4147-A177-3AD203B41FA5}">
                      <a16:colId xmlns:a16="http://schemas.microsoft.com/office/drawing/2014/main" val="1844217872"/>
                    </a:ext>
                  </a:extLst>
                </a:gridCol>
                <a:gridCol w="1909957">
                  <a:extLst>
                    <a:ext uri="{9D8B030D-6E8A-4147-A177-3AD203B41FA5}">
                      <a16:colId xmlns:a16="http://schemas.microsoft.com/office/drawing/2014/main" val="2137007659"/>
                    </a:ext>
                  </a:extLst>
                </a:gridCol>
              </a:tblGrid>
              <a:tr h="370840">
                <a:tc rowSpan="2">
                  <a:txBody>
                    <a:bodyPr/>
                    <a:lstStyle/>
                    <a:p>
                      <a:r>
                        <a:rPr lang="fr-FR" sz="2400" dirty="0" smtClean="0">
                          <a:solidFill>
                            <a:srgbClr val="FF0000"/>
                          </a:solidFill>
                        </a:rPr>
                        <a:t>CHIFFRE</a:t>
                      </a:r>
                      <a:r>
                        <a:rPr lang="fr-FR" sz="2400" baseline="0" dirty="0" smtClean="0">
                          <a:solidFill>
                            <a:srgbClr val="FF0000"/>
                          </a:solidFill>
                        </a:rPr>
                        <a:t> D’AFFAIRES</a:t>
                      </a:r>
                    </a:p>
                    <a:p>
                      <a:pPr algn="ctr"/>
                      <a:r>
                        <a:rPr lang="fr-FR" sz="2400" baseline="0" dirty="0" smtClean="0">
                          <a:solidFill>
                            <a:schemeClr val="tx1"/>
                          </a:solidFill>
                        </a:rPr>
                        <a:t>FCFA</a:t>
                      </a:r>
                      <a:endParaRPr lang="fr-FR" sz="2400"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dirty="0" smtClean="0">
                          <a:solidFill>
                            <a:schemeClr val="accent4">
                              <a:lumMod val="50000"/>
                            </a:schemeClr>
                          </a:solidFill>
                        </a:rPr>
                        <a:t>2019</a:t>
                      </a:r>
                      <a:endParaRPr lang="fr-FR" sz="2400"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dirty="0" smtClean="0">
                          <a:solidFill>
                            <a:schemeClr val="accent4">
                              <a:lumMod val="50000"/>
                            </a:schemeClr>
                          </a:solidFill>
                        </a:rPr>
                        <a:t>2020</a:t>
                      </a:r>
                      <a:endParaRPr lang="fr-FR" sz="2400"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dirty="0" smtClean="0">
                          <a:solidFill>
                            <a:schemeClr val="accent4">
                              <a:lumMod val="50000"/>
                            </a:schemeClr>
                          </a:solidFill>
                        </a:rPr>
                        <a:t>2021</a:t>
                      </a:r>
                      <a:endParaRPr lang="fr-FR" sz="2400"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1117972"/>
                  </a:ext>
                </a:extLst>
              </a:tr>
              <a:tr h="370840">
                <a:tc vMerge="1">
                  <a:txBody>
                    <a:bodyPr/>
                    <a:lstStyle/>
                    <a:p>
                      <a:endParaRPr lang="fr-FR" sz="2400" dirty="0"/>
                    </a:p>
                  </a:txBody>
                  <a:tcPr/>
                </a:tc>
                <a:tc>
                  <a:txBody>
                    <a:bodyPr/>
                    <a:lstStyle/>
                    <a:p>
                      <a:r>
                        <a:rPr lang="fr-FR" sz="2400" dirty="0" smtClean="0"/>
                        <a:t>124</a:t>
                      </a:r>
                      <a:r>
                        <a:rPr lang="fr-FR" sz="2400" baseline="0" dirty="0" smtClean="0"/>
                        <a:t> 000 000</a:t>
                      </a:r>
                      <a:endParaRPr lang="fr-FR"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fr-FR" sz="2400" dirty="0" smtClean="0"/>
                        <a:t>104</a:t>
                      </a:r>
                      <a:r>
                        <a:rPr lang="fr-FR" sz="2400" baseline="0" dirty="0" smtClean="0"/>
                        <a:t> 000 000</a:t>
                      </a:r>
                      <a:endParaRPr lang="fr-FR"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fr-FR" sz="2400" dirty="0" smtClean="0"/>
                        <a:t>190</a:t>
                      </a:r>
                      <a:r>
                        <a:rPr lang="fr-FR" sz="2400" baseline="0" dirty="0" smtClean="0"/>
                        <a:t> 000 000</a:t>
                      </a:r>
                      <a:endParaRPr lang="fr-FR" sz="2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675490"/>
                  </a:ext>
                </a:extLst>
              </a:tr>
              <a:tr h="370840">
                <a:tc gridSpan="4">
                  <a:txBody>
                    <a:bodyPr/>
                    <a:lstStyle/>
                    <a:p>
                      <a:pPr algn="ctr"/>
                      <a:r>
                        <a:rPr lang="fr-FR" sz="2800" b="1" dirty="0" smtClean="0"/>
                        <a:t>OBJECTIF 2022</a:t>
                      </a:r>
                      <a:r>
                        <a:rPr lang="fr-FR" sz="2800" dirty="0" smtClean="0"/>
                        <a:t>: </a:t>
                      </a:r>
                      <a:r>
                        <a:rPr lang="fr-FR" sz="2800" b="1" dirty="0" smtClean="0">
                          <a:solidFill>
                            <a:srgbClr val="FF0000"/>
                          </a:solidFill>
                        </a:rPr>
                        <a:t>350 000 000 FCFA</a:t>
                      </a:r>
                      <a:endParaRPr lang="fr-FR" sz="2800" b="1" dirty="0">
                        <a:solidFill>
                          <a:srgbClr val="FF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2497991315"/>
                  </a:ext>
                </a:extLst>
              </a:tr>
            </a:tbl>
          </a:graphicData>
        </a:graphic>
      </p:graphicFrame>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712326" y="274449"/>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1005" y="5758602"/>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custDataLst>
      <p:tags r:id="rId1"/>
    </p:custDataLst>
    <p:extLst>
      <p:ext uri="{BB962C8B-B14F-4D97-AF65-F5344CB8AC3E}">
        <p14:creationId xmlns:p14="http://schemas.microsoft.com/office/powerpoint/2010/main" val="789001692"/>
      </p:ext>
    </p:extLst>
  </p:cSld>
  <p:clrMapOvr>
    <a:masterClrMapping/>
  </p:clrMapOvr>
  <p:transition spd="slow" advTm="13128">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8D84A4D-1C19-4830-AB5A-2094609FC001}"/>
              </a:ext>
            </a:extLst>
          </p:cNvPr>
          <p:cNvSpPr>
            <a:spLocks noGrp="1"/>
          </p:cNvSpPr>
          <p:nvPr>
            <p:ph idx="1"/>
          </p:nvPr>
        </p:nvSpPr>
        <p:spPr>
          <a:xfrm>
            <a:off x="677334" y="2060573"/>
            <a:ext cx="8596668" cy="3880773"/>
          </a:xfrm>
        </p:spPr>
        <p:txBody>
          <a:bodyPr>
            <a:normAutofit lnSpcReduction="10000"/>
          </a:bodyPr>
          <a:lstStyle/>
          <a:p>
            <a:pPr marL="0" indent="0">
              <a:buNone/>
            </a:pPr>
            <a:r>
              <a:rPr lang="fr-FR" dirty="0" smtClean="0"/>
              <a:t>------</a:t>
            </a:r>
            <a:r>
              <a:rPr lang="fr-FR" b="1" dirty="0" smtClean="0">
                <a:solidFill>
                  <a:srgbClr val="FF0000"/>
                </a:solidFill>
              </a:rPr>
              <a:t>CREATION</a:t>
            </a:r>
          </a:p>
          <a:p>
            <a:pPr algn="just"/>
            <a:r>
              <a:rPr lang="fr-FR" dirty="0" smtClean="0"/>
              <a:t> </a:t>
            </a:r>
            <a:r>
              <a:rPr lang="fr-FR" dirty="0"/>
              <a:t>Créée </a:t>
            </a:r>
            <a:r>
              <a:rPr lang="fr-FR" dirty="0" smtClean="0"/>
              <a:t>en 2019, </a:t>
            </a:r>
            <a:r>
              <a:rPr lang="fr-FR" dirty="0"/>
              <a:t>la société </a:t>
            </a:r>
            <a:r>
              <a:rPr lang="fr-FR" b="1" dirty="0" smtClean="0"/>
              <a:t>A-COSMETIC</a:t>
            </a:r>
            <a:r>
              <a:rPr lang="fr-FR" dirty="0" smtClean="0"/>
              <a:t>, </a:t>
            </a:r>
            <a:r>
              <a:rPr lang="fr-FR" dirty="0"/>
              <a:t>est une filiale du </a:t>
            </a:r>
            <a:r>
              <a:rPr lang="fr-FR" b="1" dirty="0"/>
              <a:t>Groupe 2NG </a:t>
            </a:r>
            <a:r>
              <a:rPr lang="fr-FR" dirty="0"/>
              <a:t>lui-même Association à but lucratif. Le </a:t>
            </a:r>
            <a:r>
              <a:rPr lang="fr-FR" b="1" dirty="0"/>
              <a:t>Groupe 2NG </a:t>
            </a:r>
            <a:r>
              <a:rPr lang="fr-FR" dirty="0"/>
              <a:t>a vu le jour le 03 juillet 2013 et est enregistré à la préfecture d’Abidjan sous le № 0593∕PA∕SG∕D1 du 04 Mars 2014. Son </a:t>
            </a:r>
            <a:r>
              <a:rPr lang="fr-FR" dirty="0" smtClean="0"/>
              <a:t>président-fondateur </a:t>
            </a:r>
            <a:r>
              <a:rPr lang="fr-FR" dirty="0"/>
              <a:t>est </a:t>
            </a:r>
            <a:r>
              <a:rPr lang="fr-FR" b="1" dirty="0"/>
              <a:t>M. N’DJA N’DJA </a:t>
            </a:r>
            <a:r>
              <a:rPr lang="fr-FR" b="1" dirty="0" smtClean="0"/>
              <a:t>GHISLIN, Ingénieur de Conception en Electromécanique</a:t>
            </a:r>
            <a:r>
              <a:rPr lang="fr-FR" dirty="0" smtClean="0"/>
              <a:t>. </a:t>
            </a:r>
            <a:r>
              <a:rPr lang="fr-FR" dirty="0"/>
              <a:t>Ayant pour but principal la promotion de l’auto emploi, le groupe a plusieurs filiales au rang desquelles </a:t>
            </a:r>
            <a:r>
              <a:rPr lang="fr-FR" b="1" dirty="0" smtClean="0"/>
              <a:t>A-COSMETIC </a:t>
            </a:r>
            <a:r>
              <a:rPr lang="fr-FR" dirty="0" smtClean="0"/>
              <a:t>figure. </a:t>
            </a:r>
            <a:r>
              <a:rPr lang="fr-FR" b="1" dirty="0" smtClean="0"/>
              <a:t>A-COSMETIC </a:t>
            </a:r>
            <a:r>
              <a:rPr lang="fr-FR" dirty="0" smtClean="0"/>
              <a:t>a </a:t>
            </a:r>
            <a:r>
              <a:rPr lang="fr-FR" dirty="0"/>
              <a:t>pour personnel </a:t>
            </a:r>
            <a:r>
              <a:rPr lang="fr-FR" dirty="0" smtClean="0"/>
              <a:t>permanent 08 salariés </a:t>
            </a:r>
            <a:r>
              <a:rPr lang="fr-FR" dirty="0"/>
              <a:t>et des </a:t>
            </a:r>
            <a:r>
              <a:rPr lang="fr-FR" dirty="0" smtClean="0"/>
              <a:t>stagiaires provenant principalement de l’AGENCE EMPLOI-JEUNES.</a:t>
            </a:r>
          </a:p>
          <a:p>
            <a:pPr marL="0" indent="0" algn="just">
              <a:buNone/>
            </a:pPr>
            <a:r>
              <a:rPr lang="fr-FR" dirty="0" smtClean="0"/>
              <a:t>------</a:t>
            </a:r>
            <a:r>
              <a:rPr lang="fr-FR" b="1" dirty="0" smtClean="0">
                <a:solidFill>
                  <a:srgbClr val="FF0000"/>
                </a:solidFill>
              </a:rPr>
              <a:t>MISSION</a:t>
            </a:r>
          </a:p>
          <a:p>
            <a:pPr algn="just"/>
            <a:r>
              <a:rPr lang="fr-FR" dirty="0"/>
              <a:t>Comme toute entreprise qui nait, </a:t>
            </a:r>
            <a:r>
              <a:rPr lang="fr-FR" b="1" dirty="0" smtClean="0"/>
              <a:t>A-COSMETIC </a:t>
            </a:r>
            <a:r>
              <a:rPr lang="fr-FR" dirty="0" smtClean="0"/>
              <a:t>a </a:t>
            </a:r>
            <a:r>
              <a:rPr lang="fr-FR" dirty="0"/>
              <a:t>pour missions la </a:t>
            </a:r>
            <a:r>
              <a:rPr lang="fr-FR" dirty="0" smtClean="0"/>
              <a:t>promotion, la production et </a:t>
            </a:r>
            <a:r>
              <a:rPr lang="fr-FR" dirty="0"/>
              <a:t>la </a:t>
            </a:r>
            <a:r>
              <a:rPr lang="fr-FR" dirty="0" smtClean="0"/>
              <a:t>distribution de produits </a:t>
            </a:r>
            <a:r>
              <a:rPr lang="fr-FR" dirty="0" err="1" smtClean="0"/>
              <a:t>cosmetiques</a:t>
            </a:r>
            <a:r>
              <a:rPr lang="fr-FR" dirty="0" smtClean="0"/>
              <a:t> en </a:t>
            </a:r>
            <a:r>
              <a:rPr lang="fr-FR" dirty="0"/>
              <a:t>Côte d’Ivoire et dans la sous-région.</a:t>
            </a:r>
          </a:p>
        </p:txBody>
      </p:sp>
      <p:sp>
        <p:nvSpPr>
          <p:cNvPr id="7" name="Espace réservé du pied de page 6"/>
          <p:cNvSpPr>
            <a:spLocks noGrp="1"/>
          </p:cNvSpPr>
          <p:nvPr>
            <p:ph type="ftr" sz="quarter" idx="11"/>
          </p:nvPr>
        </p:nvSpPr>
        <p:spPr/>
        <p:txBody>
          <a:bodyPr/>
          <a:lstStyle/>
          <a:p>
            <a:r>
              <a:rPr lang="en-US" smtClean="0"/>
              <a:t>1</a:t>
            </a:r>
            <a:endParaRPr lang="en-US" dirty="0"/>
          </a:p>
        </p:txBody>
      </p:sp>
      <p:sp>
        <p:nvSpPr>
          <p:cNvPr id="6" name="Espace réservé du numéro de diapositive 5"/>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Imag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7891" y="5438508"/>
            <a:ext cx="1023308" cy="1089327"/>
          </a:xfrm>
          <a:prstGeom prst="rect">
            <a:avLst/>
          </a:prstGeom>
        </p:spPr>
      </p:pic>
      <p:pic>
        <p:nvPicPr>
          <p:cNvPr id="10" name="Image 9"/>
          <p:cNvPicPr/>
          <p:nvPr/>
        </p:nvPicPr>
        <p:blipFill>
          <a:blip r:embed="rId5">
            <a:extLst>
              <a:ext uri="{28A0092B-C50C-407E-A947-70E740481C1C}">
                <a14:useLocalDpi xmlns:a14="http://schemas.microsoft.com/office/drawing/2010/main" val="0"/>
              </a:ext>
            </a:extLst>
          </a:blip>
          <a:srcRect/>
          <a:stretch>
            <a:fillRect/>
          </a:stretch>
        </p:blipFill>
        <p:spPr bwMode="auto">
          <a:xfrm>
            <a:off x="3629936" y="5765241"/>
            <a:ext cx="1533525" cy="838200"/>
          </a:xfrm>
          <a:prstGeom prst="rect">
            <a:avLst/>
          </a:prstGeom>
          <a:noFill/>
          <a:ln>
            <a:noFill/>
          </a:ln>
        </p:spPr>
      </p:pic>
      <p:pic>
        <p:nvPicPr>
          <p:cNvPr id="11" name="Image 10"/>
          <p:cNvPicPr/>
          <p:nvPr/>
        </p:nvPicPr>
        <p:blipFill rotWithShape="1">
          <a:blip r:embed="rId6" cstate="print">
            <a:extLst>
              <a:ext uri="{28A0092B-C50C-407E-A947-70E740481C1C}">
                <a14:useLocalDpi xmlns:a14="http://schemas.microsoft.com/office/drawing/2010/main" val="0"/>
              </a:ext>
            </a:extLst>
          </a:blip>
          <a:srcRect l="1" t="23446" r="-1078" b="23463"/>
          <a:stretch/>
        </p:blipFill>
        <p:spPr bwMode="auto">
          <a:xfrm>
            <a:off x="5438815" y="5811833"/>
            <a:ext cx="1580223" cy="724829"/>
          </a:xfrm>
          <a:prstGeom prst="rect">
            <a:avLst/>
          </a:prstGeom>
          <a:noFill/>
          <a:ln>
            <a:noFill/>
          </a:ln>
        </p:spPr>
      </p:pic>
      <p:pic>
        <p:nvPicPr>
          <p:cNvPr id="12"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677334" y="539175"/>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4" name="Rectangle 13"/>
          <p:cNvSpPr/>
          <p:nvPr/>
        </p:nvSpPr>
        <p:spPr>
          <a:xfrm>
            <a:off x="4633694" y="953419"/>
            <a:ext cx="4394153" cy="646331"/>
          </a:xfrm>
          <a:prstGeom prst="rect">
            <a:avLst/>
          </a:prstGeom>
        </p:spPr>
        <p:txBody>
          <a:bodyPr wrap="none">
            <a:spAutoFit/>
          </a:bodyPr>
          <a:lstStyle/>
          <a:p>
            <a:pPr algn="ctr"/>
            <a:r>
              <a:rPr lang="fr-FR" sz="3600" b="1" dirty="0">
                <a:solidFill>
                  <a:srgbClr val="002060"/>
                </a:solidFill>
              </a:rPr>
              <a:t>QUI SOMMES-NOUS?</a:t>
            </a:r>
          </a:p>
        </p:txBody>
      </p:sp>
      <p:pic>
        <p:nvPicPr>
          <p:cNvPr id="17" name="Picture 2" descr="logo_EG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9952" y="5941346"/>
            <a:ext cx="1497432" cy="737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5" name="Image 14"/>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7891" y="2060573"/>
            <a:ext cx="2019179" cy="2214351"/>
          </a:xfrm>
          <a:prstGeom prst="rect">
            <a:avLst/>
          </a:prstGeom>
        </p:spPr>
      </p:pic>
    </p:spTree>
    <p:custDataLst>
      <p:tags r:id="rId1"/>
    </p:custDataLst>
    <p:extLst>
      <p:ext uri="{BB962C8B-B14F-4D97-AF65-F5344CB8AC3E}">
        <p14:creationId xmlns:p14="http://schemas.microsoft.com/office/powerpoint/2010/main" val="2703765890"/>
      </p:ext>
    </p:extLst>
  </p:cSld>
  <p:clrMapOvr>
    <a:masterClrMapping/>
  </p:clrMapOvr>
  <p:transition spd="slow" advTm="22747">
    <p:push dir="u"/>
    <p:sndAc>
      <p:stSnd>
        <p:snd r:embed="rId3" name="drumroll.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2095770" y="1021317"/>
            <a:ext cx="5809791" cy="643759"/>
          </a:xfrm>
          <a:solidFill>
            <a:schemeClr val="accent5">
              <a:lumMod val="75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dirty="0" smtClean="0">
                <a:solidFill>
                  <a:schemeClr val="bg1"/>
                </a:solidFill>
                <a:latin typeface="Catherine de Beaumont " panose="02000806000000020004" pitchFamily="2" charset="0"/>
                <a:cs typeface="Arial" panose="020B0604020202020204" pitchFamily="34" charset="0"/>
              </a:rPr>
              <a:t>PERSPECTIVES: 2022-2025</a:t>
            </a:r>
            <a:endParaRPr lang="fr-FR" dirty="0">
              <a:solidFill>
                <a:schemeClr val="bg1"/>
              </a:solidFill>
              <a:latin typeface="Catherine de Beaumont " panose="02000806000000020004" pitchFamily="2" charset="0"/>
              <a:cs typeface="Arial" panose="020B0604020202020204" pitchFamily="34" charset="0"/>
            </a:endParaRPr>
          </a:p>
        </p:txBody>
      </p:sp>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4840" y="552620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10369732" y="3957508"/>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271322" y="5731201"/>
            <a:ext cx="1580223" cy="724829"/>
          </a:xfrm>
          <a:prstGeom prst="rect">
            <a:avLst/>
          </a:prstGeom>
          <a:noFill/>
          <a:ln>
            <a:noFill/>
          </a:ln>
        </p:spPr>
      </p:pic>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895215" y="274449"/>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1005" y="5880527"/>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ZoneTexte 4"/>
          <p:cNvSpPr txBox="1"/>
          <p:nvPr/>
        </p:nvSpPr>
        <p:spPr>
          <a:xfrm>
            <a:off x="1898203" y="3982360"/>
            <a:ext cx="6746238" cy="1200329"/>
          </a:xfrm>
          <a:prstGeom prst="rect">
            <a:avLst/>
          </a:prstGeom>
          <a:noFill/>
        </p:spPr>
        <p:txBody>
          <a:bodyPr wrap="square" rtlCol="0">
            <a:spAutoFit/>
          </a:bodyPr>
          <a:lstStyle/>
          <a:p>
            <a:r>
              <a:rPr lang="fr-FR" b="1" dirty="0" smtClean="0"/>
              <a:t>OUVERTURE DE TROIS (03)AGENCES</a:t>
            </a:r>
            <a:r>
              <a:rPr lang="fr-FR" dirty="0" smtClean="0"/>
              <a:t>:</a:t>
            </a:r>
          </a:p>
          <a:p>
            <a:pPr marL="3943350" lvl="8" indent="-285750">
              <a:buFont typeface="Wingdings" panose="05000000000000000000" pitchFamily="2" charset="2"/>
              <a:buChar char="ü"/>
            </a:pPr>
            <a:r>
              <a:rPr lang="fr-FR" b="1" dirty="0" smtClean="0"/>
              <a:t>PLATEAU-DOKOUI</a:t>
            </a:r>
          </a:p>
          <a:p>
            <a:pPr marL="3943350" lvl="8" indent="-285750">
              <a:buFont typeface="Wingdings" panose="05000000000000000000" pitchFamily="2" charset="2"/>
              <a:buChar char="ü"/>
            </a:pPr>
            <a:r>
              <a:rPr lang="fr-FR" b="1" dirty="0" smtClean="0"/>
              <a:t>YOPOUGON</a:t>
            </a:r>
          </a:p>
          <a:p>
            <a:pPr marL="3943350" lvl="8" indent="-285750">
              <a:buFont typeface="Wingdings" panose="05000000000000000000" pitchFamily="2" charset="2"/>
              <a:buChar char="ü"/>
            </a:pPr>
            <a:r>
              <a:rPr lang="fr-FR" b="1" dirty="0" smtClean="0"/>
              <a:t>KORHOGO-MAN</a:t>
            </a:r>
            <a:endParaRPr lang="fr-FR" b="1" dirty="0"/>
          </a:p>
        </p:txBody>
      </p:sp>
      <p:sp>
        <p:nvSpPr>
          <p:cNvPr id="14" name="ZoneTexte 13"/>
          <p:cNvSpPr txBox="1"/>
          <p:nvPr/>
        </p:nvSpPr>
        <p:spPr>
          <a:xfrm>
            <a:off x="3235229" y="2035096"/>
            <a:ext cx="7479434" cy="1477328"/>
          </a:xfrm>
          <a:prstGeom prst="rect">
            <a:avLst/>
          </a:prstGeom>
          <a:noFill/>
        </p:spPr>
        <p:txBody>
          <a:bodyPr wrap="square" rtlCol="0">
            <a:spAutoFit/>
          </a:bodyPr>
          <a:lstStyle/>
          <a:p>
            <a:r>
              <a:rPr lang="fr-FR" b="1" dirty="0" smtClean="0"/>
              <a:t>RECHERCHE DE PARTENAIRES</a:t>
            </a:r>
            <a:r>
              <a:rPr lang="fr-FR" dirty="0" smtClean="0"/>
              <a:t>:</a:t>
            </a:r>
          </a:p>
          <a:p>
            <a:pPr marL="3943350" lvl="8" indent="-285750">
              <a:buFont typeface="Wingdings" panose="05000000000000000000" pitchFamily="2" charset="2"/>
              <a:buChar char="ü"/>
            </a:pPr>
            <a:r>
              <a:rPr lang="fr-FR" b="1" dirty="0" smtClean="0"/>
              <a:t>FINANCIERS</a:t>
            </a:r>
          </a:p>
          <a:p>
            <a:pPr marL="3943350" lvl="8" indent="-285750">
              <a:buFont typeface="Wingdings" panose="05000000000000000000" pitchFamily="2" charset="2"/>
              <a:buChar char="ü"/>
            </a:pPr>
            <a:r>
              <a:rPr lang="fr-FR" b="1" dirty="0" smtClean="0"/>
              <a:t>TECHNIQUES</a:t>
            </a:r>
          </a:p>
          <a:p>
            <a:pPr marL="3943350" lvl="8" indent="-285750">
              <a:buFont typeface="Wingdings" panose="05000000000000000000" pitchFamily="2" charset="2"/>
              <a:buChar char="ü"/>
            </a:pPr>
            <a:r>
              <a:rPr lang="fr-FR" b="1" dirty="0" smtClean="0"/>
              <a:t>CONSULTANT EN GESTION ET SUIVI-EVALUATION</a:t>
            </a:r>
            <a:endParaRPr lang="fr-FR" b="1" dirty="0"/>
          </a:p>
        </p:txBody>
      </p:sp>
      <p:cxnSp>
        <p:nvCxnSpPr>
          <p:cNvPr id="9" name="Connecteur droit 8"/>
          <p:cNvCxnSpPr/>
          <p:nvPr/>
        </p:nvCxnSpPr>
        <p:spPr>
          <a:xfrm>
            <a:off x="4545874" y="3442248"/>
            <a:ext cx="223810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2097821"/>
      </p:ext>
    </p:extLst>
  </p:cSld>
  <p:clrMapOvr>
    <a:masterClrMapping/>
  </p:clrMapOvr>
  <p:transition spd="slow" advTm="13128">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1683926" y="1034294"/>
            <a:ext cx="5809791" cy="643759"/>
          </a:xfrm>
          <a:solidFill>
            <a:schemeClr val="accent5">
              <a:lumMod val="75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dirty="0" smtClean="0">
                <a:solidFill>
                  <a:schemeClr val="bg1"/>
                </a:solidFill>
                <a:latin typeface="Catherine de Beaumont " panose="02000806000000020004" pitchFamily="2" charset="0"/>
                <a:cs typeface="Arial" panose="020B0604020202020204" pitchFamily="34" charset="0"/>
              </a:rPr>
              <a:t>NOTRE BESOIN EN FINANCEMENT</a:t>
            </a:r>
            <a:endParaRPr lang="fr-FR" dirty="0">
              <a:solidFill>
                <a:schemeClr val="bg1"/>
              </a:solidFill>
              <a:latin typeface="Catherine de Beaumont " panose="02000806000000020004" pitchFamily="2" charset="0"/>
              <a:cs typeface="Arial" panose="020B0604020202020204" pitchFamily="34" charset="0"/>
            </a:endParaRPr>
          </a:p>
        </p:txBody>
      </p:sp>
      <p:sp>
        <p:nvSpPr>
          <p:cNvPr id="4" name="Espace réservé du pied de page 3"/>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38570" y="5547246"/>
            <a:ext cx="826931" cy="880281"/>
          </a:xfrm>
          <a:prstGeom prst="rect">
            <a:avLst/>
          </a:prstGeom>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7738149" y="5568287"/>
            <a:ext cx="1533525" cy="838200"/>
          </a:xfrm>
          <a:prstGeom prst="rect">
            <a:avLst/>
          </a:prstGeom>
          <a:noFill/>
          <a:ln>
            <a:noFill/>
          </a:ln>
        </p:spPr>
      </p:pic>
      <p:pic>
        <p:nvPicPr>
          <p:cNvPr id="13" name="Image 12"/>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271322" y="5860869"/>
            <a:ext cx="1425569" cy="595161"/>
          </a:xfrm>
          <a:prstGeom prst="rect">
            <a:avLst/>
          </a:prstGeom>
          <a:noFill/>
          <a:ln>
            <a:noFill/>
          </a:ln>
        </p:spPr>
      </p:pic>
      <p:pic>
        <p:nvPicPr>
          <p:cNvPr id="15"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7874910" y="345042"/>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6"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1145" y="5758602"/>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ZoneTexte 4"/>
          <p:cNvSpPr txBox="1"/>
          <p:nvPr/>
        </p:nvSpPr>
        <p:spPr>
          <a:xfrm>
            <a:off x="696470" y="3610645"/>
            <a:ext cx="3194277" cy="769441"/>
          </a:xfrm>
          <a:prstGeom prst="rect">
            <a:avLst/>
          </a:prstGeom>
          <a:solidFill>
            <a:srgbClr val="002060"/>
          </a:solidFill>
        </p:spPr>
        <p:txBody>
          <a:bodyPr wrap="square" rtlCol="0">
            <a:spAutoFit/>
          </a:bodyPr>
          <a:lstStyle/>
          <a:p>
            <a:pPr algn="ctr"/>
            <a:r>
              <a:rPr lang="fr-FR" sz="4400" b="1" dirty="0" smtClean="0">
                <a:solidFill>
                  <a:schemeClr val="bg1"/>
                </a:solidFill>
              </a:rPr>
              <a:t>25 000 000</a:t>
            </a:r>
            <a:endParaRPr lang="fr-FR" sz="4400" b="1" dirty="0">
              <a:solidFill>
                <a:schemeClr val="bg1"/>
              </a:solidFill>
            </a:endParaRPr>
          </a:p>
        </p:txBody>
      </p:sp>
      <p:sp>
        <p:nvSpPr>
          <p:cNvPr id="17" name="ZoneTexte 16"/>
          <p:cNvSpPr txBox="1"/>
          <p:nvPr/>
        </p:nvSpPr>
        <p:spPr>
          <a:xfrm>
            <a:off x="8340369" y="3616095"/>
            <a:ext cx="3311092" cy="769441"/>
          </a:xfrm>
          <a:prstGeom prst="rect">
            <a:avLst/>
          </a:prstGeom>
          <a:solidFill>
            <a:schemeClr val="accent6">
              <a:lumMod val="60000"/>
              <a:lumOff val="40000"/>
            </a:schemeClr>
          </a:solidFill>
        </p:spPr>
        <p:txBody>
          <a:bodyPr wrap="square" rtlCol="0">
            <a:spAutoFit/>
          </a:bodyPr>
          <a:lstStyle/>
          <a:p>
            <a:pPr algn="ctr"/>
            <a:r>
              <a:rPr lang="fr-FR" sz="4400" b="1" dirty="0" smtClean="0">
                <a:solidFill>
                  <a:srgbClr val="FF0000"/>
                </a:solidFill>
              </a:rPr>
              <a:t>27 </a:t>
            </a:r>
            <a:r>
              <a:rPr lang="fr-FR" sz="4400" b="1" dirty="0">
                <a:solidFill>
                  <a:srgbClr val="FF0000"/>
                </a:solidFill>
              </a:rPr>
              <a:t>5</a:t>
            </a:r>
            <a:r>
              <a:rPr lang="fr-FR" sz="4400" b="1" dirty="0" smtClean="0">
                <a:solidFill>
                  <a:srgbClr val="FF0000"/>
                </a:solidFill>
              </a:rPr>
              <a:t>00 000</a:t>
            </a:r>
            <a:endParaRPr lang="fr-FR" sz="4400" b="1" dirty="0">
              <a:solidFill>
                <a:srgbClr val="FF0000"/>
              </a:solidFill>
            </a:endParaRPr>
          </a:p>
        </p:txBody>
      </p:sp>
      <p:pic>
        <p:nvPicPr>
          <p:cNvPr id="18" name="Picture 2" descr="received_193817929625750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5021027" y="3536135"/>
            <a:ext cx="2302154" cy="918460"/>
          </a:xfrm>
          <a:prstGeom prst="rect">
            <a:avLst/>
          </a:prstGeom>
          <a:noFill/>
          <a:ln w="28575"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6" name="Flèche droite 5"/>
          <p:cNvSpPr/>
          <p:nvPr/>
        </p:nvSpPr>
        <p:spPr>
          <a:xfrm>
            <a:off x="4003839" y="3765829"/>
            <a:ext cx="846652" cy="48395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8"/>
          <p:cNvSpPr/>
          <p:nvPr/>
        </p:nvSpPr>
        <p:spPr>
          <a:xfrm>
            <a:off x="7493717" y="3811172"/>
            <a:ext cx="751697" cy="41831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4955189" y="2809980"/>
            <a:ext cx="2464525" cy="584775"/>
          </a:xfrm>
          <a:prstGeom prst="rect">
            <a:avLst/>
          </a:prstGeom>
          <a:noFill/>
        </p:spPr>
        <p:txBody>
          <a:bodyPr wrap="square" rtlCol="0">
            <a:spAutoFit/>
          </a:bodyPr>
          <a:lstStyle/>
          <a:p>
            <a:pPr algn="ctr"/>
            <a:r>
              <a:rPr lang="fr-FR" sz="3200" b="1" dirty="0" smtClean="0">
                <a:solidFill>
                  <a:srgbClr val="FF0000"/>
                </a:solidFill>
              </a:rPr>
              <a:t>---10%---</a:t>
            </a:r>
            <a:endParaRPr lang="fr-FR" sz="3200" b="1" dirty="0">
              <a:solidFill>
                <a:srgbClr val="FF0000"/>
              </a:solidFill>
            </a:endParaRPr>
          </a:p>
        </p:txBody>
      </p:sp>
      <p:sp>
        <p:nvSpPr>
          <p:cNvPr id="20" name="ZoneTexte 19"/>
          <p:cNvSpPr txBox="1"/>
          <p:nvPr/>
        </p:nvSpPr>
        <p:spPr>
          <a:xfrm>
            <a:off x="1030309" y="3136025"/>
            <a:ext cx="2526598" cy="400110"/>
          </a:xfrm>
          <a:prstGeom prst="rect">
            <a:avLst/>
          </a:prstGeom>
          <a:noFill/>
        </p:spPr>
        <p:txBody>
          <a:bodyPr wrap="square" rtlCol="0">
            <a:spAutoFit/>
          </a:bodyPr>
          <a:lstStyle/>
          <a:p>
            <a:pPr algn="ctr"/>
            <a:r>
              <a:rPr lang="fr-FR" sz="2000" b="1" dirty="0" smtClean="0">
                <a:solidFill>
                  <a:srgbClr val="FF0000"/>
                </a:solidFill>
              </a:rPr>
              <a:t>INVESTISSEMENT</a:t>
            </a:r>
            <a:endParaRPr lang="fr-FR" sz="2000" b="1" dirty="0">
              <a:solidFill>
                <a:srgbClr val="FF0000"/>
              </a:solidFill>
            </a:endParaRPr>
          </a:p>
        </p:txBody>
      </p:sp>
      <p:sp>
        <p:nvSpPr>
          <p:cNvPr id="21" name="ZoneTexte 20"/>
          <p:cNvSpPr txBox="1"/>
          <p:nvPr/>
        </p:nvSpPr>
        <p:spPr>
          <a:xfrm>
            <a:off x="8874046" y="3029842"/>
            <a:ext cx="2526598" cy="400110"/>
          </a:xfrm>
          <a:prstGeom prst="rect">
            <a:avLst/>
          </a:prstGeom>
          <a:noFill/>
        </p:spPr>
        <p:txBody>
          <a:bodyPr wrap="square" rtlCol="0">
            <a:spAutoFit/>
          </a:bodyPr>
          <a:lstStyle/>
          <a:p>
            <a:pPr algn="ctr"/>
            <a:r>
              <a:rPr lang="fr-FR" sz="2000" b="1" dirty="0" smtClean="0">
                <a:solidFill>
                  <a:srgbClr val="FF0000"/>
                </a:solidFill>
              </a:rPr>
              <a:t>RSI EN 12 MOIS</a:t>
            </a:r>
            <a:endParaRPr lang="fr-FR" sz="2000" b="1" dirty="0">
              <a:solidFill>
                <a:srgbClr val="FF0000"/>
              </a:solidFill>
            </a:endParaRPr>
          </a:p>
        </p:txBody>
      </p:sp>
      <p:sp>
        <p:nvSpPr>
          <p:cNvPr id="10" name="Rectangle à coins arrondis 9"/>
          <p:cNvSpPr/>
          <p:nvPr/>
        </p:nvSpPr>
        <p:spPr>
          <a:xfrm>
            <a:off x="470263" y="2485564"/>
            <a:ext cx="11495314" cy="274828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928270184"/>
      </p:ext>
    </p:extLst>
  </p:cSld>
  <p:clrMapOvr>
    <a:masterClrMapping/>
  </p:clrMapOvr>
  <p:transition spd="slow" advTm="13128">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9FD34-ED0A-4E3F-95ED-FAFCF45B2EB4}"/>
              </a:ext>
            </a:extLst>
          </p:cNvPr>
          <p:cNvSpPr>
            <a:spLocks noGrp="1"/>
          </p:cNvSpPr>
          <p:nvPr>
            <p:ph type="title"/>
          </p:nvPr>
        </p:nvSpPr>
        <p:spPr>
          <a:xfrm>
            <a:off x="3664950" y="3159942"/>
            <a:ext cx="6562166" cy="530145"/>
          </a:xfrm>
          <a:pattFill prst="pct10">
            <a:fgClr>
              <a:srgbClr val="7030A0"/>
            </a:fgClr>
            <a:bgClr>
              <a:schemeClr val="bg1"/>
            </a:bgClr>
          </a:pattFill>
        </p:spPr>
        <p:txBody>
          <a:bodyPr>
            <a:normAutofit fontScale="90000"/>
          </a:bodyPr>
          <a:lstStyle/>
          <a:p>
            <a:pPr algn="ctr"/>
            <a:r>
              <a:rPr lang="fr-FR" sz="3100" dirty="0" smtClean="0">
                <a:solidFill>
                  <a:srgbClr val="FF0000"/>
                </a:solidFill>
                <a:effectLst>
                  <a:outerShdw blurRad="38100" dist="38100" dir="2700000" algn="tl">
                    <a:srgbClr val="000000">
                      <a:alpha val="43137"/>
                    </a:srgbClr>
                  </a:outerShdw>
                </a:effectLst>
              </a:rPr>
              <a:t>MERCI POUR VOTRE DISPONIBILITE</a:t>
            </a:r>
            <a:endParaRPr lang="fr-FR" sz="3100" dirty="0">
              <a:solidFill>
                <a:srgbClr val="FF0000"/>
              </a:solidFill>
              <a:effectLst>
                <a:outerShdw blurRad="38100" dist="38100" dir="2700000" algn="tl">
                  <a:srgbClr val="000000">
                    <a:alpha val="43137"/>
                  </a:srgbClr>
                </a:outerShdw>
              </a:effectLst>
            </a:endParaRPr>
          </a:p>
        </p:txBody>
      </p:sp>
      <p:sp>
        <p:nvSpPr>
          <p:cNvPr id="6" name="Espace réservé du pied de page 5"/>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4" name="Imag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402" y="320437"/>
            <a:ext cx="1023308" cy="1089327"/>
          </a:xfrm>
          <a:prstGeom prst="rect">
            <a:avLst/>
          </a:prstGeom>
        </p:spPr>
      </p:pic>
      <p:pic>
        <p:nvPicPr>
          <p:cNvPr id="14" name="Image 13"/>
          <p:cNvPicPr/>
          <p:nvPr/>
        </p:nvPicPr>
        <p:blipFill>
          <a:blip r:embed="rId6">
            <a:extLst>
              <a:ext uri="{28A0092B-C50C-407E-A947-70E740481C1C}">
                <a14:useLocalDpi xmlns:a14="http://schemas.microsoft.com/office/drawing/2010/main" val="0"/>
              </a:ext>
            </a:extLst>
          </a:blip>
          <a:srcRect/>
          <a:stretch>
            <a:fillRect/>
          </a:stretch>
        </p:blipFill>
        <p:spPr bwMode="auto">
          <a:xfrm>
            <a:off x="879161" y="3534863"/>
            <a:ext cx="1533525" cy="838200"/>
          </a:xfrm>
          <a:prstGeom prst="rect">
            <a:avLst/>
          </a:prstGeom>
          <a:noFill/>
          <a:ln>
            <a:noFill/>
          </a:ln>
        </p:spPr>
      </p:pic>
      <p:pic>
        <p:nvPicPr>
          <p:cNvPr id="15" name="Image 14"/>
          <p:cNvPicPr/>
          <p:nvPr/>
        </p:nvPicPr>
        <p:blipFill rotWithShape="1">
          <a:blip r:embed="rId7" cstate="print">
            <a:extLst>
              <a:ext uri="{28A0092B-C50C-407E-A947-70E740481C1C}">
                <a14:useLocalDpi xmlns:a14="http://schemas.microsoft.com/office/drawing/2010/main" val="0"/>
              </a:ext>
            </a:extLst>
          </a:blip>
          <a:srcRect l="1" t="23446" r="-1078" b="23463"/>
          <a:stretch/>
        </p:blipFill>
        <p:spPr bwMode="auto">
          <a:xfrm>
            <a:off x="879161" y="2332579"/>
            <a:ext cx="1580223" cy="724829"/>
          </a:xfrm>
          <a:prstGeom prst="rect">
            <a:avLst/>
          </a:prstGeom>
          <a:noFill/>
          <a:ln>
            <a:noFill/>
          </a:ln>
        </p:spPr>
      </p:pic>
      <p:pic>
        <p:nvPicPr>
          <p:cNvPr id="17" name="Picture 2" descr="received_193817929625750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6189525" y="134668"/>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8" name="Picture 2" descr="logo_EGD"/>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680" y="5248111"/>
            <a:ext cx="1902060" cy="936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custDataLst>
      <p:tags r:id="rId1"/>
    </p:custDataLst>
    <p:extLst>
      <p:ext uri="{BB962C8B-B14F-4D97-AF65-F5344CB8AC3E}">
        <p14:creationId xmlns:p14="http://schemas.microsoft.com/office/powerpoint/2010/main" val="333683949"/>
      </p:ext>
    </p:extLst>
  </p:cSld>
  <p:clrMapOvr>
    <a:masterClrMapping/>
  </p:clrMapOvr>
  <mc:AlternateContent xmlns:mc="http://schemas.openxmlformats.org/markup-compatibility/2006" xmlns:p14="http://schemas.microsoft.com/office/powerpoint/2010/main">
    <mc:Choice Requires="p14">
      <p:transition spd="slow" p14:dur="1600" advTm="32474">
        <p14:prism isInverted="1"/>
        <p:sndAc>
          <p:stSnd>
            <p:snd r:embed="rId4" name="chimes.wav"/>
          </p:stSnd>
        </p:sndAc>
      </p:transition>
    </mc:Choice>
    <mc:Fallback xmlns="">
      <p:transition spd="slow" advTm="32474">
        <p:fade/>
        <p:sndAc>
          <p:stSnd>
            <p:snd r:embed="rId1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8D84A4D-1C19-4830-AB5A-2094609FC001}"/>
              </a:ext>
            </a:extLst>
          </p:cNvPr>
          <p:cNvSpPr>
            <a:spLocks noGrp="1"/>
          </p:cNvSpPr>
          <p:nvPr>
            <p:ph idx="1"/>
          </p:nvPr>
        </p:nvSpPr>
        <p:spPr>
          <a:xfrm>
            <a:off x="362112" y="1888226"/>
            <a:ext cx="9204675" cy="3880773"/>
          </a:xfrm>
        </p:spPr>
        <p:txBody>
          <a:bodyPr>
            <a:normAutofit/>
          </a:bodyPr>
          <a:lstStyle/>
          <a:p>
            <a:pPr marL="0" lvl="0" indent="0">
              <a:buNone/>
            </a:pPr>
            <a:r>
              <a:rPr lang="fr-FR" b="1" dirty="0" smtClean="0"/>
              <a:t>-----</a:t>
            </a:r>
            <a:r>
              <a:rPr lang="fr-FR" b="1" dirty="0" smtClean="0">
                <a:solidFill>
                  <a:srgbClr val="FF0000"/>
                </a:solidFill>
              </a:rPr>
              <a:t>ACTIVITES</a:t>
            </a:r>
            <a:endParaRPr lang="fr-FR" dirty="0">
              <a:solidFill>
                <a:srgbClr val="FF0000"/>
              </a:solidFill>
            </a:endParaRPr>
          </a:p>
          <a:p>
            <a:pPr algn="just"/>
            <a:r>
              <a:rPr lang="fr-FR" dirty="0"/>
              <a:t>    La société exerce dans le domaine agricole. Elle est spécialisée dans la </a:t>
            </a:r>
            <a:r>
              <a:rPr lang="fr-FR" dirty="0" smtClean="0"/>
              <a:t>production et </a:t>
            </a:r>
            <a:r>
              <a:rPr lang="fr-FR" dirty="0"/>
              <a:t>la </a:t>
            </a:r>
            <a:r>
              <a:rPr lang="fr-FR" dirty="0" smtClean="0"/>
              <a:t>commercialisation </a:t>
            </a:r>
            <a:r>
              <a:rPr lang="fr-FR" dirty="0"/>
              <a:t>de produits </a:t>
            </a:r>
            <a:r>
              <a:rPr lang="fr-FR" dirty="0" smtClean="0"/>
              <a:t>cosmétiques. </a:t>
            </a:r>
            <a:r>
              <a:rPr lang="fr-FR" dirty="0"/>
              <a:t>Elle </a:t>
            </a:r>
            <a:r>
              <a:rPr lang="fr-FR" dirty="0" smtClean="0"/>
              <a:t>forme les jeunes en entrepreneuriat.</a:t>
            </a:r>
            <a:endParaRPr lang="fr-FR" dirty="0"/>
          </a:p>
          <a:p>
            <a:pPr marL="0" lvl="0" indent="0">
              <a:buNone/>
            </a:pPr>
            <a:r>
              <a:rPr lang="fr-FR" b="1" dirty="0" smtClean="0"/>
              <a:t>-----</a:t>
            </a:r>
            <a:r>
              <a:rPr lang="fr-FR" b="1" dirty="0" smtClean="0">
                <a:solidFill>
                  <a:srgbClr val="FF0000"/>
                </a:solidFill>
              </a:rPr>
              <a:t>CADRE  </a:t>
            </a:r>
            <a:r>
              <a:rPr lang="fr-FR" b="1" dirty="0">
                <a:solidFill>
                  <a:srgbClr val="FF0000"/>
                </a:solidFill>
              </a:rPr>
              <a:t>JURIDIQUE</a:t>
            </a:r>
            <a:endParaRPr lang="fr-FR" dirty="0">
              <a:solidFill>
                <a:srgbClr val="FF0000"/>
              </a:solidFill>
            </a:endParaRPr>
          </a:p>
          <a:p>
            <a:pPr algn="just"/>
            <a:r>
              <a:rPr lang="fr-FR" dirty="0"/>
              <a:t>    Société à Responsabilité Limité </a:t>
            </a:r>
            <a:r>
              <a:rPr lang="fr-FR" b="1" dirty="0"/>
              <a:t>(</a:t>
            </a:r>
            <a:r>
              <a:rPr lang="fr-FR" b="1" dirty="0" smtClean="0"/>
              <a:t>SARL-U) </a:t>
            </a:r>
            <a:r>
              <a:rPr lang="fr-FR" dirty="0"/>
              <a:t>pluripersonnelle, </a:t>
            </a:r>
            <a:r>
              <a:rPr lang="fr-FR" b="1" dirty="0" smtClean="0"/>
              <a:t>A-COSMETIC SARL </a:t>
            </a:r>
            <a:r>
              <a:rPr lang="fr-FR" dirty="0"/>
              <a:t>est constituée au moyen de l’apport de ses associés estimé à </a:t>
            </a:r>
            <a:r>
              <a:rPr lang="fr-FR" b="1" dirty="0" smtClean="0"/>
              <a:t>36 </a:t>
            </a:r>
            <a:r>
              <a:rPr lang="fr-FR" b="1" dirty="0"/>
              <a:t>000 000 F CFA </a:t>
            </a:r>
            <a:r>
              <a:rPr lang="fr-FR" dirty="0"/>
              <a:t>représentant ainsi son capital social</a:t>
            </a:r>
            <a:r>
              <a:rPr lang="fr-FR" dirty="0" smtClean="0"/>
              <a:t>. Elle est dirigée par son fondateur </a:t>
            </a:r>
            <a:r>
              <a:rPr lang="fr-FR" b="1" dirty="0" smtClean="0"/>
              <a:t>M. YAPO ADIA BERNARDIN</a:t>
            </a:r>
            <a:endParaRPr lang="fr-FR" b="1" dirty="0"/>
          </a:p>
          <a:p>
            <a:r>
              <a:rPr lang="fr-FR" dirty="0" smtClean="0"/>
              <a:t>Registre </a:t>
            </a:r>
            <a:r>
              <a:rPr lang="fr-FR" dirty="0"/>
              <a:t>de commerce de la société est le </a:t>
            </a:r>
            <a:r>
              <a:rPr lang="fr-FR" b="1" dirty="0">
                <a:solidFill>
                  <a:srgbClr val="0070C0"/>
                </a:solidFill>
              </a:rPr>
              <a:t>№ CI-ABJ-2016-A-20802</a:t>
            </a:r>
            <a:r>
              <a:rPr lang="fr-FR" dirty="0" smtClean="0"/>
              <a:t>.</a:t>
            </a:r>
            <a:endParaRPr lang="fr-FR" dirty="0"/>
          </a:p>
          <a:p>
            <a:endParaRPr lang="fr-FR" dirty="0"/>
          </a:p>
          <a:p>
            <a:pPr marL="0" indent="0">
              <a:buNone/>
            </a:pPr>
            <a:endParaRPr lang="fr-FR" dirty="0"/>
          </a:p>
        </p:txBody>
      </p:sp>
      <p:sp>
        <p:nvSpPr>
          <p:cNvPr id="8" name="Espace réservé du pied de page 7"/>
          <p:cNvSpPr>
            <a:spLocks noGrp="1"/>
          </p:cNvSpPr>
          <p:nvPr>
            <p:ph type="ftr" sz="quarter" idx="11"/>
          </p:nvPr>
        </p:nvSpPr>
        <p:spPr/>
        <p:txBody>
          <a:bodyPr/>
          <a:lstStyle/>
          <a:p>
            <a:r>
              <a:rPr lang="en-US" smtClean="0"/>
              <a:t>1</a:t>
            </a:r>
            <a:endParaRPr lang="en-US" dirty="0"/>
          </a:p>
        </p:txBody>
      </p:sp>
      <p:sp>
        <p:nvSpPr>
          <p:cNvPr id="6" name="Espace réservé du numéro de diapositive 5"/>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Imag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0680" y="4690770"/>
            <a:ext cx="1023308" cy="1089327"/>
          </a:xfrm>
          <a:prstGeom prst="rect">
            <a:avLst/>
          </a:prstGeom>
        </p:spPr>
      </p:pic>
      <p:sp>
        <p:nvSpPr>
          <p:cNvPr id="7" name="ZoneTexte 6"/>
          <p:cNvSpPr txBox="1"/>
          <p:nvPr/>
        </p:nvSpPr>
        <p:spPr>
          <a:xfrm>
            <a:off x="677334" y="5842164"/>
            <a:ext cx="10288562" cy="707886"/>
          </a:xfrm>
          <a:prstGeom prst="rect">
            <a:avLst/>
          </a:prstGeom>
          <a:noFill/>
        </p:spPr>
        <p:txBody>
          <a:bodyPr wrap="square" rtlCol="0">
            <a:spAutoFit/>
          </a:bodyPr>
          <a:lstStyle/>
          <a:p>
            <a:r>
              <a:rPr lang="fr-FR" sz="2000" b="1" dirty="0" smtClean="0"/>
              <a:t>Nous contacter: </a:t>
            </a:r>
            <a:r>
              <a:rPr lang="es-ES" sz="2000" b="1" dirty="0">
                <a:solidFill>
                  <a:srgbClr val="FF0000"/>
                </a:solidFill>
              </a:rPr>
              <a:t>08 BP 28 </a:t>
            </a:r>
            <a:r>
              <a:rPr lang="es-ES" sz="2000" b="1" dirty="0" err="1">
                <a:solidFill>
                  <a:srgbClr val="FF0000"/>
                </a:solidFill>
              </a:rPr>
              <a:t>Abidjan</a:t>
            </a:r>
            <a:r>
              <a:rPr lang="es-ES" sz="2000" b="1" dirty="0">
                <a:solidFill>
                  <a:srgbClr val="FF0000"/>
                </a:solidFill>
              </a:rPr>
              <a:t> 08 – Tel: </a:t>
            </a:r>
            <a:r>
              <a:rPr lang="fr-FR" sz="2000" b="1" dirty="0" smtClean="0">
                <a:solidFill>
                  <a:srgbClr val="FF0000"/>
                </a:solidFill>
              </a:rPr>
              <a:t>(+225)25 23 00 34 25 / </a:t>
            </a:r>
            <a:r>
              <a:rPr lang="es-ES" sz="2000" b="1" dirty="0">
                <a:solidFill>
                  <a:srgbClr val="FF0000"/>
                </a:solidFill>
              </a:rPr>
              <a:t>07  09 28 89 55 </a:t>
            </a:r>
            <a:endParaRPr lang="es-ES" sz="2000" b="1" dirty="0" smtClean="0">
              <a:solidFill>
                <a:srgbClr val="FF0000"/>
              </a:solidFill>
            </a:endParaRPr>
          </a:p>
          <a:p>
            <a:r>
              <a:rPr lang="fr-FR" sz="2000" b="1" dirty="0" smtClean="0"/>
              <a:t>E-mail              : </a:t>
            </a:r>
            <a:r>
              <a:rPr lang="fr-FR" sz="2000" b="1" dirty="0" smtClean="0">
                <a:solidFill>
                  <a:srgbClr val="FF0000"/>
                </a:solidFill>
              </a:rPr>
              <a:t>groupe2ng@gmail.com</a:t>
            </a:r>
            <a:endParaRPr lang="fr-FR" sz="2000" b="1" dirty="0">
              <a:solidFill>
                <a:srgbClr val="FF0000"/>
              </a:solidFill>
            </a:endParaRPr>
          </a:p>
        </p:txBody>
      </p:sp>
      <p:pic>
        <p:nvPicPr>
          <p:cNvPr id="11" name="Image 10"/>
          <p:cNvPicPr/>
          <p:nvPr/>
        </p:nvPicPr>
        <p:blipFill>
          <a:blip r:embed="rId5">
            <a:extLst>
              <a:ext uri="{28A0092B-C50C-407E-A947-70E740481C1C}">
                <a14:useLocalDpi xmlns:a14="http://schemas.microsoft.com/office/drawing/2010/main" val="0"/>
              </a:ext>
            </a:extLst>
          </a:blip>
          <a:srcRect/>
          <a:stretch>
            <a:fillRect/>
          </a:stretch>
        </p:blipFill>
        <p:spPr bwMode="auto">
          <a:xfrm>
            <a:off x="8590663" y="244831"/>
            <a:ext cx="1533525" cy="838200"/>
          </a:xfrm>
          <a:prstGeom prst="rect">
            <a:avLst/>
          </a:prstGeom>
          <a:noFill/>
          <a:ln>
            <a:noFill/>
          </a:ln>
        </p:spPr>
      </p:pic>
      <p:pic>
        <p:nvPicPr>
          <p:cNvPr id="12" name="Image 11"/>
          <p:cNvPicPr/>
          <p:nvPr/>
        </p:nvPicPr>
        <p:blipFill rotWithShape="1">
          <a:blip r:embed="rId6" cstate="print">
            <a:extLst>
              <a:ext uri="{28A0092B-C50C-407E-A947-70E740481C1C}">
                <a14:useLocalDpi xmlns:a14="http://schemas.microsoft.com/office/drawing/2010/main" val="0"/>
              </a:ext>
            </a:extLst>
          </a:blip>
          <a:srcRect l="1" t="23446" r="-1078" b="23463"/>
          <a:stretch/>
        </p:blipFill>
        <p:spPr bwMode="auto">
          <a:xfrm>
            <a:off x="10399542" y="291423"/>
            <a:ext cx="1580223" cy="724829"/>
          </a:xfrm>
          <a:prstGeom prst="rect">
            <a:avLst/>
          </a:prstGeom>
          <a:noFill/>
          <a:ln>
            <a:noFill/>
          </a:ln>
        </p:spPr>
      </p:pic>
      <p:pic>
        <p:nvPicPr>
          <p:cNvPr id="16"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677334" y="539175"/>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7" name="Rectangle 16"/>
          <p:cNvSpPr/>
          <p:nvPr/>
        </p:nvSpPr>
        <p:spPr>
          <a:xfrm>
            <a:off x="4633694" y="953419"/>
            <a:ext cx="4394153" cy="646331"/>
          </a:xfrm>
          <a:prstGeom prst="rect">
            <a:avLst/>
          </a:prstGeom>
        </p:spPr>
        <p:txBody>
          <a:bodyPr wrap="none">
            <a:spAutoFit/>
          </a:bodyPr>
          <a:lstStyle/>
          <a:p>
            <a:pPr algn="ctr"/>
            <a:r>
              <a:rPr lang="fr-FR" sz="3600" b="1" dirty="0">
                <a:solidFill>
                  <a:srgbClr val="002060"/>
                </a:solidFill>
              </a:rPr>
              <a:t>QUI SOMMES-NOUS?</a:t>
            </a:r>
          </a:p>
        </p:txBody>
      </p:sp>
      <p:pic>
        <p:nvPicPr>
          <p:cNvPr id="18" name="Picture 2" descr="logo_EG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25286" y="4866901"/>
            <a:ext cx="1497432" cy="737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3" name="Image 12"/>
          <p:cNvPicPr>
            <a:picLocks noChangeAspect="1"/>
          </p:cNvPicPr>
          <p:nvPr/>
        </p:nvPicPr>
        <p:blipFill rotWithShape="1">
          <a:blip r:embed="rId9">
            <a:extLst>
              <a:ext uri="{28A0092B-C50C-407E-A947-70E740481C1C}">
                <a14:useLocalDpi xmlns:a14="http://schemas.microsoft.com/office/drawing/2010/main" val="0"/>
              </a:ext>
            </a:extLst>
          </a:blip>
          <a:srcRect l="9283" t="26953" r="5651" b="30466"/>
          <a:stretch/>
        </p:blipFill>
        <p:spPr>
          <a:xfrm>
            <a:off x="9566787" y="2315334"/>
            <a:ext cx="2364702" cy="1578240"/>
          </a:xfrm>
          <a:prstGeom prst="rect">
            <a:avLst/>
          </a:prstGeom>
        </p:spPr>
      </p:pic>
    </p:spTree>
    <p:custDataLst>
      <p:tags r:id="rId1"/>
    </p:custDataLst>
    <p:extLst>
      <p:ext uri="{BB962C8B-B14F-4D97-AF65-F5344CB8AC3E}">
        <p14:creationId xmlns:p14="http://schemas.microsoft.com/office/powerpoint/2010/main" val="1770217429"/>
      </p:ext>
    </p:extLst>
  </p:cSld>
  <p:clrMapOvr>
    <a:masterClrMapping/>
  </p:clrMapOvr>
  <p:transition spd="slow" advTm="36298">
    <p:push dir="u"/>
    <p:sndAc>
      <p:stSnd>
        <p:snd r:embed="rId3" name="drumroll.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2969" y="398403"/>
            <a:ext cx="8596668" cy="418982"/>
          </a:xfrm>
        </p:spPr>
        <p:txBody>
          <a:bodyPr>
            <a:normAutofit fontScale="85000" lnSpcReduction="20000"/>
          </a:bodyPr>
          <a:lstStyle/>
          <a:p>
            <a:r>
              <a:rPr lang="fr-FR" sz="3000" b="1" dirty="0" smtClean="0">
                <a:solidFill>
                  <a:srgbClr val="FF0000"/>
                </a:solidFill>
              </a:rPr>
              <a:t>NOS ACQUIS:</a:t>
            </a:r>
          </a:p>
          <a:p>
            <a:endParaRPr lang="fr-FR" b="1" dirty="0" smtClean="0"/>
          </a:p>
          <a:p>
            <a:endParaRPr lang="fr-FR" b="1" dirty="0"/>
          </a:p>
        </p:txBody>
      </p:sp>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4</a:t>
            </a:fld>
            <a:endParaRPr lang="en-US" dirty="0"/>
          </a:p>
        </p:txBody>
      </p:sp>
      <p:sp>
        <p:nvSpPr>
          <p:cNvPr id="4" name="ZoneTexte 3"/>
          <p:cNvSpPr txBox="1"/>
          <p:nvPr/>
        </p:nvSpPr>
        <p:spPr>
          <a:xfrm>
            <a:off x="1739931" y="910742"/>
            <a:ext cx="7118934" cy="369332"/>
          </a:xfrm>
          <a:prstGeom prst="rect">
            <a:avLst/>
          </a:prstGeom>
          <a:noFill/>
        </p:spPr>
        <p:txBody>
          <a:bodyPr wrap="square" rtlCol="0">
            <a:spAutoFit/>
          </a:bodyPr>
          <a:lstStyle/>
          <a:p>
            <a:r>
              <a:rPr lang="fr-FR" dirty="0" smtClean="0"/>
              <a:t>UN SIEGE SOCIAL-------</a:t>
            </a:r>
            <a:r>
              <a:rPr lang="fr-FR" b="1" dirty="0" smtClean="0">
                <a:solidFill>
                  <a:srgbClr val="C00000"/>
                </a:solidFill>
              </a:rPr>
              <a:t>Abidjan Yopougon- MAROC ANTENNE</a:t>
            </a:r>
            <a:endParaRPr lang="fr-FR" b="1" dirty="0">
              <a:solidFill>
                <a:srgbClr val="C00000"/>
              </a:solidFill>
            </a:endParaRPr>
          </a:p>
        </p:txBody>
      </p:sp>
      <p:pic>
        <p:nvPicPr>
          <p:cNvPr id="9" name="Imag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89719" y="5496698"/>
            <a:ext cx="1023308" cy="1089327"/>
          </a:xfrm>
          <a:prstGeom prst="rect">
            <a:avLst/>
          </a:prstGeom>
        </p:spPr>
      </p:pic>
      <p:pic>
        <p:nvPicPr>
          <p:cNvPr id="12" name="Picture 2" descr="RÃ©sultat de recherche d'images pour &quot;image indication avec doigts&quot;"/>
          <p:cNvPicPr>
            <a:picLocks noChangeAspect="1" noChangeArrowheads="1"/>
          </p:cNvPicPr>
          <p:nvPr/>
        </p:nvPicPr>
        <p:blipFill>
          <a:blip r:embed="rId4">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78082" y="861999"/>
            <a:ext cx="787919" cy="78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4" name="Image 13"/>
          <p:cNvPicPr/>
          <p:nvPr/>
        </p:nvPicPr>
        <p:blipFill>
          <a:blip r:embed="rId5">
            <a:extLst>
              <a:ext uri="{28A0092B-C50C-407E-A947-70E740481C1C}">
                <a14:useLocalDpi xmlns:a14="http://schemas.microsoft.com/office/drawing/2010/main" val="0"/>
              </a:ext>
            </a:extLst>
          </a:blip>
          <a:srcRect/>
          <a:stretch>
            <a:fillRect/>
          </a:stretch>
        </p:blipFill>
        <p:spPr bwMode="auto">
          <a:xfrm>
            <a:off x="4693628" y="5881290"/>
            <a:ext cx="1533525" cy="838200"/>
          </a:xfrm>
          <a:prstGeom prst="rect">
            <a:avLst/>
          </a:prstGeom>
          <a:noFill/>
          <a:ln>
            <a:noFill/>
          </a:ln>
        </p:spPr>
      </p:pic>
      <p:pic>
        <p:nvPicPr>
          <p:cNvPr id="15" name="Image 14"/>
          <p:cNvPicPr/>
          <p:nvPr/>
        </p:nvPicPr>
        <p:blipFill rotWithShape="1">
          <a:blip r:embed="rId6" cstate="print">
            <a:extLst>
              <a:ext uri="{28A0092B-C50C-407E-A947-70E740481C1C}">
                <a14:useLocalDpi xmlns:a14="http://schemas.microsoft.com/office/drawing/2010/main" val="0"/>
              </a:ext>
            </a:extLst>
          </a:blip>
          <a:srcRect l="1" t="23446" r="-1078" b="23463"/>
          <a:stretch/>
        </p:blipFill>
        <p:spPr bwMode="auto">
          <a:xfrm>
            <a:off x="2474916" y="5993406"/>
            <a:ext cx="1580223" cy="724829"/>
          </a:xfrm>
          <a:prstGeom prst="rect">
            <a:avLst/>
          </a:prstGeom>
          <a:noFill/>
          <a:ln>
            <a:noFill/>
          </a:ln>
        </p:spPr>
      </p:pic>
      <p:sp>
        <p:nvSpPr>
          <p:cNvPr id="18" name="ZoneTexte 17"/>
          <p:cNvSpPr txBox="1"/>
          <p:nvPr/>
        </p:nvSpPr>
        <p:spPr>
          <a:xfrm>
            <a:off x="1739931" y="1373431"/>
            <a:ext cx="8713276" cy="369332"/>
          </a:xfrm>
          <a:prstGeom prst="rect">
            <a:avLst/>
          </a:prstGeom>
          <a:noFill/>
        </p:spPr>
        <p:txBody>
          <a:bodyPr wrap="square" rtlCol="0">
            <a:spAutoFit/>
          </a:bodyPr>
          <a:lstStyle/>
          <a:p>
            <a:r>
              <a:rPr lang="fr-FR" dirty="0" smtClean="0"/>
              <a:t>02 MINI CARS DE TRANSPORT POUR NOS COMMERCIAUX------</a:t>
            </a:r>
            <a:r>
              <a:rPr lang="fr-FR" b="1" dirty="0" smtClean="0">
                <a:solidFill>
                  <a:srgbClr val="C00000"/>
                </a:solidFill>
              </a:rPr>
              <a:t>Abidjan et </a:t>
            </a:r>
            <a:r>
              <a:rPr lang="fr-FR" b="1" dirty="0" err="1" smtClean="0">
                <a:solidFill>
                  <a:srgbClr val="C00000"/>
                </a:solidFill>
              </a:rPr>
              <a:t>Akoupé</a:t>
            </a:r>
            <a:endParaRPr lang="fr-FR" b="1" dirty="0">
              <a:solidFill>
                <a:srgbClr val="C00000"/>
              </a:solidFill>
            </a:endParaRPr>
          </a:p>
        </p:txBody>
      </p:sp>
      <p:pic>
        <p:nvPicPr>
          <p:cNvPr id="6" name="Image 5"/>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8744" y="2742018"/>
            <a:ext cx="4533085" cy="2547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9"/>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87979" y="1993417"/>
            <a:ext cx="3241324" cy="2425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 10"/>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342862" y="3519648"/>
            <a:ext cx="3567205" cy="26698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 15"/>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447890" y="1993417"/>
            <a:ext cx="3276719" cy="24524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2652721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3332">
        <p15:prstTrans prst="wind"/>
      </p:transition>
    </mc:Choice>
    <mc:Fallback xmlns="">
      <p:transition spd="slow" advTm="233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61831" y="726425"/>
            <a:ext cx="8596668" cy="418982"/>
          </a:xfrm>
        </p:spPr>
        <p:txBody>
          <a:bodyPr>
            <a:normAutofit fontScale="85000" lnSpcReduction="20000"/>
          </a:bodyPr>
          <a:lstStyle/>
          <a:p>
            <a:r>
              <a:rPr lang="fr-FR" sz="3000" b="1" dirty="0" smtClean="0">
                <a:solidFill>
                  <a:srgbClr val="FF0000"/>
                </a:solidFill>
              </a:rPr>
              <a:t>NOS ACQUIS:</a:t>
            </a:r>
          </a:p>
          <a:p>
            <a:endParaRPr lang="fr-FR" b="1" dirty="0" smtClean="0"/>
          </a:p>
          <a:p>
            <a:endParaRPr lang="fr-FR" b="1" dirty="0"/>
          </a:p>
        </p:txBody>
      </p:sp>
      <p:sp>
        <p:nvSpPr>
          <p:cNvPr id="6" name="Espace réservé du pied de page 5"/>
          <p:cNvSpPr>
            <a:spLocks noGrp="1"/>
          </p:cNvSpPr>
          <p:nvPr>
            <p:ph type="ftr" sz="quarter" idx="11"/>
          </p:nvPr>
        </p:nvSpPr>
        <p:spPr/>
        <p:txBody>
          <a:bodyPr/>
          <a:lstStyle/>
          <a:p>
            <a:r>
              <a:rPr lang="en-US" smtClean="0"/>
              <a:t>1</a:t>
            </a:r>
            <a:endParaRPr lang="en-US" dirty="0"/>
          </a:p>
        </p:txBody>
      </p:sp>
      <p:sp>
        <p:nvSpPr>
          <p:cNvPr id="7" name="Espace réservé du numéro de diapositive 6"/>
          <p:cNvSpPr>
            <a:spLocks noGrp="1"/>
          </p:cNvSpPr>
          <p:nvPr>
            <p:ph type="sldNum" sz="quarter" idx="12"/>
          </p:nvPr>
        </p:nvSpPr>
        <p:spPr/>
        <p:txBody>
          <a:bodyPr/>
          <a:lstStyle/>
          <a:p>
            <a:fld id="{D57F1E4F-1CFF-5643-939E-217C01CDF565}" type="slidenum">
              <a:rPr lang="en-US" smtClean="0"/>
              <a:pPr/>
              <a:t>5</a:t>
            </a:fld>
            <a:endParaRPr lang="en-US" dirty="0"/>
          </a:p>
        </p:txBody>
      </p:sp>
      <p:sp>
        <p:nvSpPr>
          <p:cNvPr id="2" name="Text Box 4"/>
          <p:cNvSpPr txBox="1">
            <a:spLocks noChangeArrowheads="1"/>
          </p:cNvSpPr>
          <p:nvPr/>
        </p:nvSpPr>
        <p:spPr bwMode="auto">
          <a:xfrm>
            <a:off x="1412033" y="1206073"/>
            <a:ext cx="4953145" cy="4635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sz="2000" b="1" i="0" u="none" strike="noStrike" cap="none" normalizeH="0" baseline="0" dirty="0" smtClean="0">
                <a:ln>
                  <a:noFill/>
                </a:ln>
                <a:effectLst/>
                <a:latin typeface="Calibri" panose="020F0502020204030204" pitchFamily="34" charset="0"/>
              </a:rPr>
              <a:t>UNE EQUIPE DYNAMIQUE ET EXPERIMENTEE</a:t>
            </a:r>
            <a:endParaRPr kumimoji="0" lang="fr-FR" sz="3200" b="0" i="0" u="none" strike="noStrike" cap="none" normalizeH="0" baseline="0" dirty="0" smtClean="0">
              <a:ln>
                <a:noFill/>
              </a:ln>
              <a:effectLst/>
              <a:latin typeface="Arial" panose="020B0604020202020204" pitchFamily="34" charset="0"/>
            </a:endParaRPr>
          </a:p>
        </p:txBody>
      </p:sp>
      <p:pic>
        <p:nvPicPr>
          <p:cNvPr id="8" name="Imag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7113" y="5692151"/>
            <a:ext cx="1023308" cy="1089327"/>
          </a:xfrm>
          <a:prstGeom prst="rect">
            <a:avLst/>
          </a:prstGeom>
        </p:spPr>
      </p:pic>
      <p:pic>
        <p:nvPicPr>
          <p:cNvPr id="1026" name="Picture 2" descr="RÃ©sultat de recherche d'images pour &quot;image indication avec doigts&quot;"/>
          <p:cNvPicPr>
            <a:picLocks noChangeAspect="1" noChangeArrowheads="1"/>
          </p:cNvPicPr>
          <p:nvPr/>
        </p:nvPicPr>
        <p:blipFill>
          <a:blip r:embed="rId4">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24113" y="1160936"/>
            <a:ext cx="787919" cy="78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6" name="Image 15"/>
          <p:cNvPicPr/>
          <p:nvPr/>
        </p:nvPicPr>
        <p:blipFill>
          <a:blip r:embed="rId5">
            <a:extLst>
              <a:ext uri="{28A0092B-C50C-407E-A947-70E740481C1C}">
                <a14:useLocalDpi xmlns:a14="http://schemas.microsoft.com/office/drawing/2010/main" val="0"/>
              </a:ext>
            </a:extLst>
          </a:blip>
          <a:srcRect/>
          <a:stretch>
            <a:fillRect/>
          </a:stretch>
        </p:blipFill>
        <p:spPr bwMode="auto">
          <a:xfrm>
            <a:off x="3629936" y="5765241"/>
            <a:ext cx="1533525" cy="838200"/>
          </a:xfrm>
          <a:prstGeom prst="rect">
            <a:avLst/>
          </a:prstGeom>
          <a:noFill/>
          <a:ln>
            <a:noFill/>
          </a:ln>
        </p:spPr>
      </p:pic>
      <p:pic>
        <p:nvPicPr>
          <p:cNvPr id="17" name="Image 16"/>
          <p:cNvPicPr/>
          <p:nvPr/>
        </p:nvPicPr>
        <p:blipFill rotWithShape="1">
          <a:blip r:embed="rId6" cstate="print">
            <a:extLst>
              <a:ext uri="{28A0092B-C50C-407E-A947-70E740481C1C}">
                <a14:useLocalDpi xmlns:a14="http://schemas.microsoft.com/office/drawing/2010/main" val="0"/>
              </a:ext>
            </a:extLst>
          </a:blip>
          <a:srcRect l="1" t="23446" r="-1078" b="23463"/>
          <a:stretch/>
        </p:blipFill>
        <p:spPr bwMode="auto">
          <a:xfrm>
            <a:off x="5438815" y="5811833"/>
            <a:ext cx="1580223" cy="724829"/>
          </a:xfrm>
          <a:prstGeom prst="rect">
            <a:avLst/>
          </a:prstGeom>
          <a:noFill/>
          <a:ln>
            <a:noFill/>
          </a:ln>
        </p:spPr>
      </p:pic>
      <p:pic>
        <p:nvPicPr>
          <p:cNvPr id="18" name="Picture 2" descr="logo_EG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9952" y="5941346"/>
            <a:ext cx="1497432" cy="737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946" y="1922636"/>
            <a:ext cx="2796430" cy="2097323"/>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956" y="1769639"/>
            <a:ext cx="3186853" cy="2390140"/>
          </a:xfrm>
          <a:prstGeom prst="rect">
            <a:avLst/>
          </a:prstGeom>
        </p:spPr>
      </p:pic>
      <p:pic>
        <p:nvPicPr>
          <p:cNvPr id="11" name="Imag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7384" y="2831524"/>
            <a:ext cx="3008616" cy="2995058"/>
          </a:xfrm>
          <a:prstGeom prst="rect">
            <a:avLst/>
          </a:prstGeom>
        </p:spPr>
      </p:pic>
      <p:pic>
        <p:nvPicPr>
          <p:cNvPr id="14" name="Image 13"/>
          <p:cNvPicPr>
            <a:picLocks noChangeAspect="1"/>
          </p:cNvPicPr>
          <p:nvPr/>
        </p:nvPicPr>
        <p:blipFill rotWithShape="1">
          <a:blip r:embed="rId11">
            <a:extLst>
              <a:ext uri="{28A0092B-C50C-407E-A947-70E740481C1C}">
                <a14:useLocalDpi xmlns:a14="http://schemas.microsoft.com/office/drawing/2010/main" val="0"/>
              </a:ext>
            </a:extLst>
          </a:blip>
          <a:srcRect t="13332" r="1689" b="6794"/>
          <a:stretch/>
        </p:blipFill>
        <p:spPr>
          <a:xfrm>
            <a:off x="8219652" y="2161644"/>
            <a:ext cx="2494929" cy="3603597"/>
          </a:xfrm>
          <a:prstGeom prst="rect">
            <a:avLst/>
          </a:prstGeom>
        </p:spPr>
      </p:pic>
    </p:spTree>
    <p:custDataLst>
      <p:tags r:id="rId1"/>
    </p:custDataLst>
    <p:extLst>
      <p:ext uri="{BB962C8B-B14F-4D97-AF65-F5344CB8AC3E}">
        <p14:creationId xmlns:p14="http://schemas.microsoft.com/office/powerpoint/2010/main" val="546051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5655">
        <p15:prstTrans prst="wind"/>
      </p:transition>
    </mc:Choice>
    <mc:Fallback xmlns="">
      <p:transition spd="slow" advTm="256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1102934" y="443830"/>
            <a:ext cx="8251570" cy="521370"/>
          </a:xfrm>
          <a:solidFill>
            <a:schemeClr val="accent5">
              <a:lumMod val="75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sz="2400" dirty="0" smtClean="0">
                <a:solidFill>
                  <a:schemeClr val="accent1"/>
                </a:solidFill>
                <a:latin typeface="Catherine de Beaumont " panose="02000806000000020004" pitchFamily="2" charset="0"/>
                <a:cs typeface="Arial" panose="020B0604020202020204" pitchFamily="34" charset="0"/>
              </a:rPr>
              <a:t>Nos Rencontres et échanges avec les commerciaux</a:t>
            </a:r>
            <a:endParaRPr lang="fr-FR" sz="2400" dirty="0">
              <a:solidFill>
                <a:schemeClr val="accent1"/>
              </a:solidFill>
              <a:latin typeface="Catherine de Beaumont " panose="02000806000000020004" pitchFamily="2" charset="0"/>
              <a:cs typeface="Arial" panose="020B0604020202020204" pitchFamily="34" charset="0"/>
            </a:endParaRPr>
          </a:p>
        </p:txBody>
      </p:sp>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372916"/>
            <a:ext cx="1023308" cy="1089327"/>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3537275" y="5568287"/>
            <a:ext cx="1533525" cy="838200"/>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1010" y="5624972"/>
            <a:ext cx="1580223" cy="724829"/>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0850" y="5672830"/>
            <a:ext cx="1497432" cy="737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2360" y="3130753"/>
            <a:ext cx="3111843" cy="2333882"/>
          </a:xfrm>
          <a:prstGeom prst="rect">
            <a:avLst/>
          </a:prstGeom>
        </p:spPr>
      </p:pic>
      <p:pic>
        <p:nvPicPr>
          <p:cNvPr id="12" name="Image 11"/>
          <p:cNvPicPr>
            <a:picLocks noChangeAspect="1"/>
          </p:cNvPicPr>
          <p:nvPr/>
        </p:nvPicPr>
        <p:blipFill rotWithShape="1">
          <a:blip r:embed="rId8"/>
          <a:srcRect b="14644"/>
          <a:stretch/>
        </p:blipFill>
        <p:spPr>
          <a:xfrm>
            <a:off x="3537275" y="1353030"/>
            <a:ext cx="4408528" cy="2116667"/>
          </a:xfrm>
          <a:prstGeom prst="rect">
            <a:avLst/>
          </a:prstGeom>
        </p:spPr>
      </p:pic>
      <p:pic>
        <p:nvPicPr>
          <p:cNvPr id="18" name="Image 17"/>
          <p:cNvPicPr>
            <a:picLocks noChangeAspect="1"/>
          </p:cNvPicPr>
          <p:nvPr/>
        </p:nvPicPr>
        <p:blipFill rotWithShape="1">
          <a:blip r:embed="rId9">
            <a:extLst>
              <a:ext uri="{28A0092B-C50C-407E-A947-70E740481C1C}">
                <a14:useLocalDpi xmlns:a14="http://schemas.microsoft.com/office/drawing/2010/main" val="0"/>
              </a:ext>
            </a:extLst>
          </a:blip>
          <a:srcRect l="1" t="23210" r="1605" b="4938"/>
          <a:stretch/>
        </p:blipFill>
        <p:spPr>
          <a:xfrm>
            <a:off x="7241233" y="2176057"/>
            <a:ext cx="3225152" cy="3140173"/>
          </a:xfrm>
          <a:prstGeom prst="rect">
            <a:avLst/>
          </a:prstGeom>
        </p:spPr>
      </p:pic>
      <p:pic>
        <p:nvPicPr>
          <p:cNvPr id="20" name="Image 19"/>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5810" y="299742"/>
            <a:ext cx="1515724" cy="2302365"/>
          </a:xfrm>
          <a:prstGeom prst="rect">
            <a:avLst/>
          </a:prstGeom>
        </p:spPr>
      </p:pic>
    </p:spTree>
    <p:custDataLst>
      <p:tags r:id="rId1"/>
    </p:custDataLst>
    <p:extLst>
      <p:ext uri="{BB962C8B-B14F-4D97-AF65-F5344CB8AC3E}">
        <p14:creationId xmlns:p14="http://schemas.microsoft.com/office/powerpoint/2010/main" val="1132919817"/>
      </p:ext>
    </p:extLst>
  </p:cSld>
  <p:clrMapOvr>
    <a:masterClrMapping/>
  </p:clrMapOvr>
  <p:transition spd="slow" advTm="19493">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3826140" y="1001442"/>
            <a:ext cx="6481187" cy="596246"/>
          </a:xfrm>
          <a:solidFill>
            <a:schemeClr val="tx2">
              <a:lumMod val="20000"/>
              <a:lumOff val="80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sz="2800" dirty="0" smtClean="0">
                <a:solidFill>
                  <a:schemeClr val="tx1"/>
                </a:solidFill>
                <a:latin typeface="Catherine de Beaumont " panose="02000806000000020004" pitchFamily="2" charset="0"/>
                <a:cs typeface="Arial" panose="020B0604020202020204" pitchFamily="34" charset="0"/>
              </a:rPr>
              <a:t>NOS MARQUES</a:t>
            </a:r>
            <a:endParaRPr lang="fr-FR" sz="2800" dirty="0">
              <a:solidFill>
                <a:schemeClr val="tx1"/>
              </a:solidFill>
              <a:latin typeface="Catherine de Beaumont " panose="02000806000000020004" pitchFamily="2" charset="0"/>
              <a:cs typeface="Arial" panose="020B0604020202020204" pitchFamily="34" charset="0"/>
            </a:endParaRPr>
          </a:p>
        </p:txBody>
      </p:sp>
      <p:sp>
        <p:nvSpPr>
          <p:cNvPr id="5" name="Espace réservé du pied de page 4"/>
          <p:cNvSpPr>
            <a:spLocks noGrp="1"/>
          </p:cNvSpPr>
          <p:nvPr>
            <p:ph type="ftr" sz="quarter" idx="11"/>
          </p:nvPr>
        </p:nvSpPr>
        <p:spPr/>
        <p:txBody>
          <a:bodyPr/>
          <a:lstStyle/>
          <a:p>
            <a:r>
              <a:rPr lang="en-US" smtClean="0"/>
              <a:t>1</a:t>
            </a:r>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793495"/>
            <a:ext cx="628218" cy="668748"/>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3537275" y="5951653"/>
            <a:ext cx="1093719" cy="454833"/>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1010" y="6037955"/>
            <a:ext cx="1093943" cy="31184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0850" y="5891330"/>
            <a:ext cx="1053524" cy="518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315593" y="133870"/>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3" name="Image 2"/>
          <p:cNvPicPr>
            <a:picLocks noChangeAspect="1"/>
          </p:cNvPicPr>
          <p:nvPr/>
        </p:nvPicPr>
        <p:blipFill rotWithShape="1">
          <a:blip r:embed="rId8">
            <a:extLst>
              <a:ext uri="{28A0092B-C50C-407E-A947-70E740481C1C}">
                <a14:useLocalDpi xmlns:a14="http://schemas.microsoft.com/office/drawing/2010/main" val="0"/>
              </a:ext>
            </a:extLst>
          </a:blip>
          <a:srcRect b="11418"/>
          <a:stretch/>
        </p:blipFill>
        <p:spPr>
          <a:xfrm>
            <a:off x="529992" y="2244354"/>
            <a:ext cx="5677989" cy="3143529"/>
          </a:xfrm>
          <a:prstGeom prst="rect">
            <a:avLst/>
          </a:prstGeom>
        </p:spPr>
      </p:pic>
      <p:pic>
        <p:nvPicPr>
          <p:cNvPr id="4" name="Imag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0428" y="2111415"/>
            <a:ext cx="4457088" cy="3409406"/>
          </a:xfrm>
          <a:prstGeom prst="rect">
            <a:avLst/>
          </a:prstGeom>
        </p:spPr>
      </p:pic>
    </p:spTree>
    <p:custDataLst>
      <p:tags r:id="rId1"/>
    </p:custDataLst>
    <p:extLst>
      <p:ext uri="{BB962C8B-B14F-4D97-AF65-F5344CB8AC3E}">
        <p14:creationId xmlns:p14="http://schemas.microsoft.com/office/powerpoint/2010/main" val="2391817477"/>
      </p:ext>
    </p:extLst>
  </p:cSld>
  <p:clrMapOvr>
    <a:masterClrMapping/>
  </p:clrMapOvr>
  <p:transition spd="slow" advTm="19493">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3908808" y="708213"/>
            <a:ext cx="6481187" cy="596246"/>
          </a:xfrm>
          <a:solidFill>
            <a:schemeClr val="tx2">
              <a:lumMod val="20000"/>
              <a:lumOff val="80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sz="2800" dirty="0" smtClean="0">
                <a:solidFill>
                  <a:schemeClr val="tx1"/>
                </a:solidFill>
                <a:latin typeface="Catherine de Beaumont " panose="02000806000000020004" pitchFamily="2" charset="0"/>
                <a:cs typeface="Arial" panose="020B0604020202020204" pitchFamily="34" charset="0"/>
              </a:rPr>
              <a:t>PRESENTATION DE NOS GAMMES DE PRODUITS</a:t>
            </a:r>
            <a:endParaRPr lang="fr-FR" sz="2800" dirty="0">
              <a:solidFill>
                <a:schemeClr val="tx1"/>
              </a:solidFill>
              <a:latin typeface="Catherine de Beaumont " panose="02000806000000020004" pitchFamily="2" charset="0"/>
              <a:cs typeface="Arial" panose="020B0604020202020204" pitchFamily="34" charset="0"/>
            </a:endParaRPr>
          </a:p>
        </p:txBody>
      </p:sp>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792250"/>
            <a:ext cx="629388" cy="669993"/>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3537275" y="5965869"/>
            <a:ext cx="1187125" cy="440618"/>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1011" y="5935815"/>
            <a:ext cx="1313936" cy="41398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0850" y="5844374"/>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315593" y="133870"/>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 name="Image 3"/>
          <p:cNvPicPr>
            <a:picLocks noChangeAspect="1"/>
          </p:cNvPicPr>
          <p:nvPr/>
        </p:nvPicPr>
        <p:blipFill rotWithShape="1">
          <a:blip r:embed="rId8">
            <a:extLst>
              <a:ext uri="{28A0092B-C50C-407E-A947-70E740481C1C}">
                <a14:useLocalDpi xmlns:a14="http://schemas.microsoft.com/office/drawing/2010/main" val="0"/>
              </a:ext>
            </a:extLst>
          </a:blip>
          <a:srcRect l="7754" t="26379" r="3739" b="31183"/>
          <a:stretch/>
        </p:blipFill>
        <p:spPr>
          <a:xfrm>
            <a:off x="1032507" y="1984997"/>
            <a:ext cx="4552335" cy="2910349"/>
          </a:xfrm>
          <a:prstGeom prst="rect">
            <a:avLst/>
          </a:prstGeom>
        </p:spPr>
      </p:pic>
      <p:pic>
        <p:nvPicPr>
          <p:cNvPr id="6" name="Image 5"/>
          <p:cNvPicPr>
            <a:picLocks noChangeAspect="1"/>
          </p:cNvPicPr>
          <p:nvPr/>
        </p:nvPicPr>
        <p:blipFill rotWithShape="1">
          <a:blip r:embed="rId9">
            <a:extLst>
              <a:ext uri="{28A0092B-C50C-407E-A947-70E740481C1C}">
                <a14:useLocalDpi xmlns:a14="http://schemas.microsoft.com/office/drawing/2010/main" val="0"/>
              </a:ext>
            </a:extLst>
          </a:blip>
          <a:srcRect l="8929" t="28825" r="1145" b="27946"/>
          <a:stretch/>
        </p:blipFill>
        <p:spPr>
          <a:xfrm>
            <a:off x="6022185" y="1957837"/>
            <a:ext cx="4625340" cy="2964667"/>
          </a:xfrm>
          <a:prstGeom prst="rect">
            <a:avLst/>
          </a:prstGeom>
        </p:spPr>
      </p:pic>
      <p:pic>
        <p:nvPicPr>
          <p:cNvPr id="7" name="Image 6"/>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885" y="1379952"/>
            <a:ext cx="1729387" cy="4206617"/>
          </a:xfrm>
          <a:prstGeom prst="rect">
            <a:avLst/>
          </a:prstGeom>
        </p:spPr>
      </p:pic>
      <p:pic>
        <p:nvPicPr>
          <p:cNvPr id="8" name="Image 7"/>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7414" y="3097189"/>
            <a:ext cx="1796708" cy="2695061"/>
          </a:xfrm>
          <a:prstGeom prst="rect">
            <a:avLst/>
          </a:prstGeom>
        </p:spPr>
      </p:pic>
    </p:spTree>
    <p:custDataLst>
      <p:tags r:id="rId1"/>
    </p:custDataLst>
    <p:extLst>
      <p:ext uri="{BB962C8B-B14F-4D97-AF65-F5344CB8AC3E}">
        <p14:creationId xmlns:p14="http://schemas.microsoft.com/office/powerpoint/2010/main" val="1425068803"/>
      </p:ext>
    </p:extLst>
  </p:cSld>
  <p:clrMapOvr>
    <a:masterClrMapping/>
  </p:clrMapOvr>
  <p:transition spd="slow" advTm="19493">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divot">
          <a:fgClr>
            <a:schemeClr val="accent1"/>
          </a:fgClr>
          <a:bgClr>
            <a:schemeClr val="bg1">
              <a:lumMod val="95000"/>
            </a:schemeClr>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2E297-8390-411C-BDBC-4064436667B9}"/>
              </a:ext>
            </a:extLst>
          </p:cNvPr>
          <p:cNvSpPr>
            <a:spLocks noGrp="1"/>
          </p:cNvSpPr>
          <p:nvPr>
            <p:ph type="title"/>
          </p:nvPr>
        </p:nvSpPr>
        <p:spPr>
          <a:xfrm>
            <a:off x="3908808" y="708213"/>
            <a:ext cx="6481187" cy="596246"/>
          </a:xfrm>
          <a:solidFill>
            <a:schemeClr val="tx2">
              <a:lumMod val="20000"/>
              <a:lumOff val="80000"/>
            </a:schemeClr>
          </a:solidFill>
          <a:ln>
            <a:noFill/>
          </a:ln>
        </p:spPr>
        <p:style>
          <a:lnRef idx="1">
            <a:schemeClr val="dk1"/>
          </a:lnRef>
          <a:fillRef idx="3">
            <a:schemeClr val="dk1"/>
          </a:fillRef>
          <a:effectRef idx="2">
            <a:schemeClr val="dk1"/>
          </a:effectRef>
          <a:fontRef idx="minor">
            <a:schemeClr val="lt1"/>
          </a:fontRef>
        </p:style>
        <p:txBody>
          <a:bodyPr>
            <a:noAutofit/>
          </a:bodyPr>
          <a:lstStyle/>
          <a:p>
            <a:pPr algn="ctr"/>
            <a:r>
              <a:rPr lang="fr-FR" sz="2800" dirty="0" smtClean="0">
                <a:solidFill>
                  <a:schemeClr val="tx1"/>
                </a:solidFill>
                <a:latin typeface="Catherine de Beaumont " panose="02000806000000020004" pitchFamily="2" charset="0"/>
                <a:cs typeface="Arial" panose="020B0604020202020204" pitchFamily="34" charset="0"/>
              </a:rPr>
              <a:t>PRESENTATION DE NOS PRODUITS</a:t>
            </a:r>
            <a:endParaRPr lang="fr-FR" sz="2800" dirty="0">
              <a:solidFill>
                <a:schemeClr val="tx1"/>
              </a:solidFill>
              <a:latin typeface="Catherine de Beaumont " panose="02000806000000020004" pitchFamily="2" charset="0"/>
              <a:cs typeface="Arial" panose="020B0604020202020204" pitchFamily="34" charset="0"/>
            </a:endParaRPr>
          </a:p>
        </p:txBody>
      </p:sp>
      <p:sp>
        <p:nvSpPr>
          <p:cNvPr id="5" name="Espace réservé du pied de page 4"/>
          <p:cNvSpPr>
            <a:spLocks noGrp="1"/>
          </p:cNvSpPr>
          <p:nvPr>
            <p:ph type="ftr" sz="quarter" idx="11"/>
          </p:nvPr>
        </p:nvSpPr>
        <p:spPr/>
        <p:txBody>
          <a:bodyPr/>
          <a:lstStyle/>
          <a:p>
            <a:r>
              <a:rPr lang="en-US" smtClean="0"/>
              <a:t>1</a:t>
            </a:r>
            <a:endParaRPr lang="en-US"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4" name="Imag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2452" y="5792250"/>
            <a:ext cx="629388" cy="669993"/>
          </a:xfrm>
          <a:prstGeom prst="rect">
            <a:avLst/>
          </a:prstGeom>
        </p:spPr>
      </p:pic>
      <p:pic>
        <p:nvPicPr>
          <p:cNvPr id="15" name="Image 14"/>
          <p:cNvPicPr/>
          <p:nvPr/>
        </p:nvPicPr>
        <p:blipFill>
          <a:blip r:embed="rId4">
            <a:extLst>
              <a:ext uri="{28A0092B-C50C-407E-A947-70E740481C1C}">
                <a14:useLocalDpi xmlns:a14="http://schemas.microsoft.com/office/drawing/2010/main" val="0"/>
              </a:ext>
            </a:extLst>
          </a:blip>
          <a:srcRect/>
          <a:stretch>
            <a:fillRect/>
          </a:stretch>
        </p:blipFill>
        <p:spPr bwMode="auto">
          <a:xfrm>
            <a:off x="3537275" y="5965869"/>
            <a:ext cx="1187125" cy="440618"/>
          </a:xfrm>
          <a:prstGeom prst="rect">
            <a:avLst/>
          </a:prstGeom>
          <a:noFill/>
          <a:ln>
            <a:noFill/>
          </a:ln>
        </p:spPr>
      </p:pic>
      <p:pic>
        <p:nvPicPr>
          <p:cNvPr id="16" name="Image 15"/>
          <p:cNvPicPr/>
          <p:nvPr/>
        </p:nvPicPr>
        <p:blipFill rotWithShape="1">
          <a:blip r:embed="rId5" cstate="print">
            <a:extLst>
              <a:ext uri="{28A0092B-C50C-407E-A947-70E740481C1C}">
                <a14:useLocalDpi xmlns:a14="http://schemas.microsoft.com/office/drawing/2010/main" val="0"/>
              </a:ext>
            </a:extLst>
          </a:blip>
          <a:srcRect l="1" t="23446" r="-1078" b="23463"/>
          <a:stretch/>
        </p:blipFill>
        <p:spPr bwMode="auto">
          <a:xfrm>
            <a:off x="5661011" y="5935815"/>
            <a:ext cx="1313936" cy="413986"/>
          </a:xfrm>
          <a:prstGeom prst="rect">
            <a:avLst/>
          </a:prstGeom>
          <a:noFill/>
          <a:ln>
            <a:noFill/>
          </a:ln>
        </p:spPr>
      </p:pic>
      <p:pic>
        <p:nvPicPr>
          <p:cNvPr id="17" name="Picture 2" descr="logo_EG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45353" y="5744176"/>
            <a:ext cx="1148919" cy="565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9" name="Picture 2" descr="received_193817929625750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160" r="1120"/>
          <a:stretch>
            <a:fillRect/>
          </a:stretch>
        </p:blipFill>
        <p:spPr bwMode="auto">
          <a:xfrm>
            <a:off x="315593" y="133870"/>
            <a:ext cx="3123351" cy="1246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0" name="Rectangle 3"/>
          <p:cNvSpPr>
            <a:spLocks noChangeArrowheads="1"/>
          </p:cNvSpPr>
          <p:nvPr/>
        </p:nvSpPr>
        <p:spPr bwMode="auto">
          <a:xfrm>
            <a:off x="2876148" y="1919135"/>
            <a:ext cx="8197596"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Cr</a:t>
            </a:r>
            <a:r>
              <a:rPr kumimoji="0" lang="fr-FR" altLang="fr-FR" sz="2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 </a:t>
            </a:r>
            <a:r>
              <a:rPr kumimoji="0" lang="fr-FR" altLang="fr-FR" sz="2200" b="1"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Erel</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est une cr</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 tr</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puissante pour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truire toutes infections corporelles tel que les teignes, les boutons,</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les gales, les boutons de visage, les dartres, les taches noires, les choro</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ï</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 les pieds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athl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 les gales,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bourbouilles, les vergetures les piqure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insectes, les br</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û</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lures. Elle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limine les irritations coutur</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 et la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mangeaison.</a:t>
            </a:r>
            <a:endParaRPr lang="fr-FR" altLang="fr-FR" sz="800" dirty="0"/>
          </a:p>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Il faut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appliquer sur la partie atteinte et frotter doucement. Elle est pour tous types de peau (noir, bronz</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claire).</a:t>
            </a:r>
            <a:endParaRPr kumimoji="0" lang="fr-FR" altLang="fr-FR" sz="800" b="0" i="0" u="none" strike="noStrike" cap="none" normalizeH="0" baseline="0" dirty="0" smtClean="0">
              <a:ln>
                <a:noFill/>
              </a:ln>
              <a:solidFill>
                <a:schemeClr val="tx1"/>
              </a:solidFill>
              <a:effectLst/>
            </a:endParaRPr>
          </a:p>
          <a:p>
            <a:pPr marL="0" marR="0" lvl="0" indent="449263" algn="just" defTabSz="914400" rtl="0" eaLnBrk="0" fontAlgn="base" latinLnBrk="0" hangingPunct="0">
              <a:lnSpc>
                <a:spcPct val="100000"/>
              </a:lnSpc>
              <a:spcBef>
                <a:spcPct val="0"/>
              </a:spcBef>
              <a:spcAft>
                <a:spcPct val="0"/>
              </a:spcAft>
              <a:buClrTx/>
              <a:buSzTx/>
              <a:buFontTx/>
              <a:buNone/>
              <a:tabLst/>
            </a:pP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Cette pommade est faite </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base de l</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huile de </a:t>
            </a:r>
            <a:r>
              <a:rPr kumimoji="0" lang="fr-FR" altLang="fr-FR" sz="2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morringa</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huile de coco, beurre de karit</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huile d</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alo</a:t>
            </a:r>
            <a:r>
              <a:rPr kumimoji="0" lang="fr-FR" altLang="fr-FR" sz="2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è</a:t>
            </a:r>
            <a:r>
              <a:rPr kumimoji="0" lang="fr-FR" altLang="fr-FR" sz="2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sulfure, extraits des plante naturelles Africaines.</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11" name="Imag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939" y="1317786"/>
            <a:ext cx="2365156" cy="3592642"/>
          </a:xfrm>
          <a:prstGeom prst="rect">
            <a:avLst/>
          </a:prstGeom>
        </p:spPr>
      </p:pic>
      <p:sp>
        <p:nvSpPr>
          <p:cNvPr id="4" name="ZoneTexte 3"/>
          <p:cNvSpPr txBox="1"/>
          <p:nvPr/>
        </p:nvSpPr>
        <p:spPr>
          <a:xfrm>
            <a:off x="582202" y="5604026"/>
            <a:ext cx="2175652" cy="523220"/>
          </a:xfrm>
          <a:prstGeom prst="rect">
            <a:avLst/>
          </a:prstGeom>
          <a:noFill/>
        </p:spPr>
        <p:txBody>
          <a:bodyPr wrap="square" rtlCol="0">
            <a:spAutoFit/>
          </a:bodyPr>
          <a:lstStyle/>
          <a:p>
            <a:pPr algn="ctr"/>
            <a:r>
              <a:rPr lang="fr-FR" sz="2800" b="1" dirty="0" smtClean="0">
                <a:solidFill>
                  <a:srgbClr val="FF0000"/>
                </a:solidFill>
              </a:rPr>
              <a:t>500 FCFA</a:t>
            </a:r>
            <a:endParaRPr lang="fr-FR" sz="2800" b="1" dirty="0">
              <a:solidFill>
                <a:srgbClr val="FF0000"/>
              </a:solidFill>
            </a:endParaRPr>
          </a:p>
        </p:txBody>
      </p:sp>
      <p:sp>
        <p:nvSpPr>
          <p:cNvPr id="13" name="Flèche vers le bas 12"/>
          <p:cNvSpPr/>
          <p:nvPr/>
        </p:nvSpPr>
        <p:spPr>
          <a:xfrm>
            <a:off x="1377789" y="4817309"/>
            <a:ext cx="499479" cy="714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3056879247"/>
      </p:ext>
    </p:extLst>
  </p:cSld>
  <p:clrMapOvr>
    <a:masterClrMapping/>
  </p:clrMapOvr>
  <p:transition spd="slow" advTm="19493">
    <p:randomBar dir="ver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
</p:tagLst>
</file>

<file path=ppt/tags/tag10.xml><?xml version="1.0" encoding="utf-8"?>
<p:tagLst xmlns:a="http://schemas.openxmlformats.org/drawingml/2006/main" xmlns:r="http://schemas.openxmlformats.org/officeDocument/2006/relationships" xmlns:p="http://schemas.openxmlformats.org/presentationml/2006/main">
  <p:tag name="TIMING" val="|2.7|3.7|2.8|3.5"/>
</p:tagLst>
</file>

<file path=ppt/tags/tag11.xml><?xml version="1.0" encoding="utf-8"?>
<p:tagLst xmlns:a="http://schemas.openxmlformats.org/drawingml/2006/main" xmlns:r="http://schemas.openxmlformats.org/officeDocument/2006/relationships" xmlns:p="http://schemas.openxmlformats.org/presentationml/2006/main">
  <p:tag name="TIMING" val="|2.7|3.7|2.8|3.5"/>
</p:tagLst>
</file>

<file path=ppt/tags/tag12.xml><?xml version="1.0" encoding="utf-8"?>
<p:tagLst xmlns:a="http://schemas.openxmlformats.org/drawingml/2006/main" xmlns:r="http://schemas.openxmlformats.org/officeDocument/2006/relationships" xmlns:p="http://schemas.openxmlformats.org/presentationml/2006/main">
  <p:tag name="TIMING" val="|2.7|3.7|2.8|3.5"/>
</p:tagLst>
</file>

<file path=ppt/tags/tag13.xml><?xml version="1.0" encoding="utf-8"?>
<p:tagLst xmlns:a="http://schemas.openxmlformats.org/drawingml/2006/main" xmlns:r="http://schemas.openxmlformats.org/officeDocument/2006/relationships" xmlns:p="http://schemas.openxmlformats.org/presentationml/2006/main">
  <p:tag name="TIMING" val="|2.7|3.7|2.8|3.5"/>
</p:tagLst>
</file>

<file path=ppt/tags/tag14.xml><?xml version="1.0" encoding="utf-8"?>
<p:tagLst xmlns:a="http://schemas.openxmlformats.org/drawingml/2006/main" xmlns:r="http://schemas.openxmlformats.org/officeDocument/2006/relationships" xmlns:p="http://schemas.openxmlformats.org/presentationml/2006/main">
  <p:tag name="TIMING" val="|2.7|3.7|2.8|3.5"/>
</p:tagLst>
</file>

<file path=ppt/tags/tag15.xml><?xml version="1.0" encoding="utf-8"?>
<p:tagLst xmlns:a="http://schemas.openxmlformats.org/drawingml/2006/main" xmlns:r="http://schemas.openxmlformats.org/officeDocument/2006/relationships" xmlns:p="http://schemas.openxmlformats.org/presentationml/2006/main">
  <p:tag name="TIMING" val="|2.7|3.7|2.8|3.5"/>
</p:tagLst>
</file>

<file path=ppt/tags/tag16.xml><?xml version="1.0" encoding="utf-8"?>
<p:tagLst xmlns:a="http://schemas.openxmlformats.org/drawingml/2006/main" xmlns:r="http://schemas.openxmlformats.org/officeDocument/2006/relationships" xmlns:p="http://schemas.openxmlformats.org/presentationml/2006/main">
  <p:tag name="TIMING" val="|1.9|2.8|2.7"/>
</p:tagLst>
</file>

<file path=ppt/tags/tag17.xml><?xml version="1.0" encoding="utf-8"?>
<p:tagLst xmlns:a="http://schemas.openxmlformats.org/drawingml/2006/main" xmlns:r="http://schemas.openxmlformats.org/officeDocument/2006/relationships" xmlns:p="http://schemas.openxmlformats.org/presentationml/2006/main">
  <p:tag name="TIMING" val="|1.9|2.8|2.7"/>
</p:tagLst>
</file>

<file path=ppt/tags/tag18.xml><?xml version="1.0" encoding="utf-8"?>
<p:tagLst xmlns:a="http://schemas.openxmlformats.org/drawingml/2006/main" xmlns:r="http://schemas.openxmlformats.org/officeDocument/2006/relationships" xmlns:p="http://schemas.openxmlformats.org/presentationml/2006/main">
  <p:tag name="TIMING" val="|1.9|2.8|2.7"/>
</p:tagLst>
</file>

<file path=ppt/tags/tag19.xml><?xml version="1.0" encoding="utf-8"?>
<p:tagLst xmlns:a="http://schemas.openxmlformats.org/drawingml/2006/main" xmlns:r="http://schemas.openxmlformats.org/officeDocument/2006/relationships" xmlns:p="http://schemas.openxmlformats.org/presentationml/2006/main">
  <p:tag name="TIMING" val="|1.9|2.8|2.7"/>
</p:tagLst>
</file>

<file path=ppt/tags/tag2.xml><?xml version="1.0" encoding="utf-8"?>
<p:tagLst xmlns:a="http://schemas.openxmlformats.org/drawingml/2006/main" xmlns:r="http://schemas.openxmlformats.org/officeDocument/2006/relationships" xmlns:p="http://schemas.openxmlformats.org/presentationml/2006/main">
  <p:tag name="TIMING" val="|5|2.1|5.2|4.7"/>
</p:tagLst>
</file>

<file path=ppt/tags/tag20.xml><?xml version="1.0" encoding="utf-8"?>
<p:tagLst xmlns:a="http://schemas.openxmlformats.org/drawingml/2006/main" xmlns:r="http://schemas.openxmlformats.org/officeDocument/2006/relationships" xmlns:p="http://schemas.openxmlformats.org/presentationml/2006/main">
  <p:tag name="TIMING" val="|1.9|2.8|2.7"/>
</p:tagLst>
</file>

<file path=ppt/tags/tag21.xml><?xml version="1.0" encoding="utf-8"?>
<p:tagLst xmlns:a="http://schemas.openxmlformats.org/drawingml/2006/main" xmlns:r="http://schemas.openxmlformats.org/officeDocument/2006/relationships" xmlns:p="http://schemas.openxmlformats.org/presentationml/2006/main">
  <p:tag name="TIMING" val="|1.9|2.8|2.7"/>
</p:tagLst>
</file>

<file path=ppt/tags/tag22.xml><?xml version="1.0" encoding="utf-8"?>
<p:tagLst xmlns:a="http://schemas.openxmlformats.org/drawingml/2006/main" xmlns:r="http://schemas.openxmlformats.org/officeDocument/2006/relationships" xmlns:p="http://schemas.openxmlformats.org/presentationml/2006/main">
  <p:tag name="TIMING" val="|2.3|11.7|6.1"/>
</p:tagLst>
</file>

<file path=ppt/tags/tag3.xml><?xml version="1.0" encoding="utf-8"?>
<p:tagLst xmlns:a="http://schemas.openxmlformats.org/drawingml/2006/main" xmlns:r="http://schemas.openxmlformats.org/officeDocument/2006/relationships" xmlns:p="http://schemas.openxmlformats.org/presentationml/2006/main">
  <p:tag name="TIMING" val="|2.3|3.7|6.8|4.5|5.9|5.6"/>
</p:tagLst>
</file>

<file path=ppt/tags/tag4.xml><?xml version="1.0" encoding="utf-8"?>
<p:tagLst xmlns:a="http://schemas.openxmlformats.org/drawingml/2006/main" xmlns:r="http://schemas.openxmlformats.org/officeDocument/2006/relationships" xmlns:p="http://schemas.openxmlformats.org/presentationml/2006/main">
  <p:tag name="TIMING" val="|1.4|2.2|2.2|3.4|3.8|3.6"/>
</p:tagLst>
</file>

<file path=ppt/tags/tag5.xml><?xml version="1.0" encoding="utf-8"?>
<p:tagLst xmlns:a="http://schemas.openxmlformats.org/drawingml/2006/main" xmlns:r="http://schemas.openxmlformats.org/officeDocument/2006/relationships" xmlns:p="http://schemas.openxmlformats.org/presentationml/2006/main">
  <p:tag name="TIMING" val="|2|2|2.8|4.6|4.5|3.9"/>
</p:tagLst>
</file>

<file path=ppt/tags/tag6.xml><?xml version="1.0" encoding="utf-8"?>
<p:tagLst xmlns:a="http://schemas.openxmlformats.org/drawingml/2006/main" xmlns:r="http://schemas.openxmlformats.org/officeDocument/2006/relationships" xmlns:p="http://schemas.openxmlformats.org/presentationml/2006/main">
  <p:tag name="TIMING" val="|2.7|3.7|2.8|3.5"/>
</p:tagLst>
</file>

<file path=ppt/tags/tag7.xml><?xml version="1.0" encoding="utf-8"?>
<p:tagLst xmlns:a="http://schemas.openxmlformats.org/drawingml/2006/main" xmlns:r="http://schemas.openxmlformats.org/officeDocument/2006/relationships" xmlns:p="http://schemas.openxmlformats.org/presentationml/2006/main">
  <p:tag name="TIMING" val="|2.7|3.7|2.8|3.5"/>
</p:tagLst>
</file>

<file path=ppt/tags/tag8.xml><?xml version="1.0" encoding="utf-8"?>
<p:tagLst xmlns:a="http://schemas.openxmlformats.org/drawingml/2006/main" xmlns:r="http://schemas.openxmlformats.org/officeDocument/2006/relationships" xmlns:p="http://schemas.openxmlformats.org/presentationml/2006/main">
  <p:tag name="TIMING" val="|2.7|3.7|2.8|3.5"/>
</p:tagLst>
</file>

<file path=ppt/tags/tag9.xml><?xml version="1.0" encoding="utf-8"?>
<p:tagLst xmlns:a="http://schemas.openxmlformats.org/drawingml/2006/main" xmlns:r="http://schemas.openxmlformats.org/officeDocument/2006/relationships" xmlns:p="http://schemas.openxmlformats.org/presentationml/2006/main">
  <p:tag name="TIMING" val="|2.7|3.7|2.8|3.5"/>
</p:tagLst>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2747</TotalTime>
  <Words>1035</Words>
  <Application>Microsoft Office PowerPoint</Application>
  <PresentationFormat>Grand écran</PresentationFormat>
  <Paragraphs>133</Paragraphs>
  <Slides>22</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22</vt:i4>
      </vt:variant>
    </vt:vector>
  </HeadingPairs>
  <TitlesOfParts>
    <vt:vector size="30" baseType="lpstr">
      <vt:lpstr>Arial</vt:lpstr>
      <vt:lpstr>Calibri</vt:lpstr>
      <vt:lpstr>Catherine de Beaumont </vt:lpstr>
      <vt:lpstr>Times New Roman</vt:lpstr>
      <vt:lpstr>Trebuchet MS</vt:lpstr>
      <vt:lpstr>Wingdings</vt:lpstr>
      <vt:lpstr>Wingdings 3</vt:lpstr>
      <vt:lpstr>Facette</vt:lpstr>
      <vt:lpstr>Présentation PowerPoint</vt:lpstr>
      <vt:lpstr>Présentation PowerPoint</vt:lpstr>
      <vt:lpstr>Présentation PowerPoint</vt:lpstr>
      <vt:lpstr>Présentation PowerPoint</vt:lpstr>
      <vt:lpstr>Présentation PowerPoint</vt:lpstr>
      <vt:lpstr>Nos Rencontres et échanges avec les commerciaux</vt:lpstr>
      <vt:lpstr>NOS MARQUES</vt:lpstr>
      <vt:lpstr>PRESENTATION DE NOS GAMMES DE PRODUITS</vt:lpstr>
      <vt:lpstr>PRESENTATION DE NOS PRODUITS</vt:lpstr>
      <vt:lpstr>Présentation PowerPoint</vt:lpstr>
      <vt:lpstr>Présentation PowerPoint</vt:lpstr>
      <vt:lpstr>Présentation PowerPoint</vt:lpstr>
      <vt:lpstr>Présentation PowerPoint</vt:lpstr>
      <vt:lpstr>Présentation PowerPoint</vt:lpstr>
      <vt:lpstr>Présentation PowerPoint</vt:lpstr>
      <vt:lpstr>CIRCUITS DE VENTE</vt:lpstr>
      <vt:lpstr>Présentation PowerPoint</vt:lpstr>
      <vt:lpstr>Présentation PowerPoint</vt:lpstr>
      <vt:lpstr>NOS CHIFFRES: 2019-2021</vt:lpstr>
      <vt:lpstr>PERSPECTIVES: 2022-2025</vt:lpstr>
      <vt:lpstr>NOTRE BESOIN EN FINANCEMENT</vt:lpstr>
      <vt:lpstr>MERCI POUR VOTRE DISPONIBILITE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EXPOSE DES PRODUITS</dc:title>
  <dc:creator>gueumanasse@outlook.fr</dc:creator>
  <cp:lastModifiedBy>LENOVO</cp:lastModifiedBy>
  <cp:revision>328</cp:revision>
  <dcterms:created xsi:type="dcterms:W3CDTF">2019-09-13T15:22:16Z</dcterms:created>
  <dcterms:modified xsi:type="dcterms:W3CDTF">2022-06-27T14:39:43Z</dcterms:modified>
</cp:coreProperties>
</file>